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30"/>
  </p:notesMasterIdLst>
  <p:sldIdLst>
    <p:sldId id="266" r:id="rId2"/>
    <p:sldId id="347" r:id="rId3"/>
    <p:sldId id="315" r:id="rId4"/>
    <p:sldId id="282" r:id="rId5"/>
    <p:sldId id="277" r:id="rId6"/>
    <p:sldId id="322" r:id="rId7"/>
    <p:sldId id="323" r:id="rId8"/>
    <p:sldId id="316" r:id="rId9"/>
    <p:sldId id="341" r:id="rId10"/>
    <p:sldId id="342" r:id="rId11"/>
    <p:sldId id="317" r:id="rId12"/>
    <p:sldId id="340" r:id="rId13"/>
    <p:sldId id="318" r:id="rId14"/>
    <p:sldId id="334" r:id="rId15"/>
    <p:sldId id="333" r:id="rId16"/>
    <p:sldId id="329" r:id="rId17"/>
    <p:sldId id="314" r:id="rId18"/>
    <p:sldId id="357" r:id="rId19"/>
    <p:sldId id="356" r:id="rId20"/>
    <p:sldId id="328" r:id="rId21"/>
    <p:sldId id="355" r:id="rId22"/>
    <p:sldId id="327" r:id="rId23"/>
    <p:sldId id="326" r:id="rId24"/>
    <p:sldId id="350" r:id="rId25"/>
    <p:sldId id="351" r:id="rId26"/>
    <p:sldId id="352" r:id="rId27"/>
    <p:sldId id="353" r:id="rId28"/>
    <p:sldId id="35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13BA"/>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397" autoAdjust="0"/>
    <p:restoredTop sz="96305" autoAdjust="0"/>
  </p:normalViewPr>
  <p:slideViewPr>
    <p:cSldViewPr>
      <p:cViewPr varScale="1">
        <p:scale>
          <a:sx n="67" d="100"/>
          <a:sy n="67" d="100"/>
        </p:scale>
        <p:origin x="600"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A064E7-85BF-48D0-B1F0-4916BB591554}" type="datetimeFigureOut">
              <a:rPr lang="en-US" smtClean="0"/>
              <a:t>9/29/2020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59FF83-FB1E-4F06-B7FB-246270813764}" type="slidenum">
              <a:rPr lang="en-US" smtClean="0"/>
              <a:t>‹#›</a:t>
            </a:fld>
            <a:endParaRPr lang="en-US"/>
          </a:p>
        </p:txBody>
      </p:sp>
    </p:spTree>
    <p:extLst>
      <p:ext uri="{BB962C8B-B14F-4D97-AF65-F5344CB8AC3E}">
        <p14:creationId xmlns:p14="http://schemas.microsoft.com/office/powerpoint/2010/main" val="1633829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59FF83-FB1E-4F06-B7FB-246270813764}" type="slidenum">
              <a:rPr lang="en-US" smtClean="0"/>
              <a:t>16</a:t>
            </a:fld>
            <a:endParaRPr lang="en-US"/>
          </a:p>
        </p:txBody>
      </p:sp>
    </p:spTree>
    <p:extLst>
      <p:ext uri="{BB962C8B-B14F-4D97-AF65-F5344CB8AC3E}">
        <p14:creationId xmlns:p14="http://schemas.microsoft.com/office/powerpoint/2010/main" val="374258052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676400" y="2829089"/>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mailto:%7bf20160015@hyderabad.bits-pilani.ac.in%7d" TargetMode="External"/><Relationship Id="rId2" Type="http://schemas.openxmlformats.org/officeDocument/2006/relationships/hyperlink" Target="mailto:%7bgautam.g@wilp.bits-pilani.ac.in%7d" TargetMode="Externa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5" Type="http://schemas.openxmlformats.org/officeDocument/2006/relationships/hyperlink" Target="https://www.changehealthcare.com/insights/ai-powered-claim-denial-prevention"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895600" y="2549769"/>
            <a:ext cx="9296400" cy="1793631"/>
          </a:xfrm>
        </p:spPr>
        <p:txBody>
          <a:bodyPr>
            <a:normAutofit/>
          </a:bodyPr>
          <a:lstStyle/>
          <a:p>
            <a:r>
              <a:rPr lang="en-IN" sz="2800" dirty="0"/>
              <a:t>Domain #4 Capstone Project</a:t>
            </a:r>
            <a:br>
              <a:rPr lang="en-IN" sz="2800" dirty="0"/>
            </a:br>
            <a:r>
              <a:rPr lang="en-US" sz="2700" cap="small" dirty="0"/>
              <a:t>Healthcare claim analytics - denial Claim Prediction </a:t>
            </a:r>
            <a:endParaRPr lang="en-US" sz="2700" dirty="0"/>
          </a:p>
        </p:txBody>
      </p:sp>
      <p:sp>
        <p:nvSpPr>
          <p:cNvPr id="6" name="Subtitle 5"/>
          <p:cNvSpPr>
            <a:spLocks noGrp="1"/>
          </p:cNvSpPr>
          <p:nvPr>
            <p:ph type="subTitle" idx="1"/>
          </p:nvPr>
        </p:nvSpPr>
        <p:spPr/>
        <p:txBody>
          <a:bodyPr>
            <a:noAutofit/>
          </a:bodyPr>
          <a:lstStyle/>
          <a:p>
            <a:pPr lvl="0"/>
            <a:r>
              <a:rPr lang="en-IN" sz="2400" dirty="0"/>
              <a:t>Group 16</a:t>
            </a:r>
          </a:p>
        </p:txBody>
      </p:sp>
      <p:sp>
        <p:nvSpPr>
          <p:cNvPr id="7" name="Text Placeholder 6"/>
          <p:cNvSpPr>
            <a:spLocks noGrp="1"/>
          </p:cNvSpPr>
          <p:nvPr>
            <p:ph type="body" sz="quarter" idx="14"/>
          </p:nvPr>
        </p:nvSpPr>
        <p:spPr>
          <a:xfrm>
            <a:off x="6746632" y="5486400"/>
            <a:ext cx="5673968" cy="1108563"/>
          </a:xfrm>
        </p:spPr>
        <p:txBody>
          <a:bodyPr>
            <a:noAutofit/>
          </a:bodyPr>
          <a:lstStyle/>
          <a:p>
            <a:pPr algn="l"/>
            <a:r>
              <a:rPr lang="en-US" sz="2000" dirty="0" err="1" smtClean="0"/>
              <a:t>Sanjib</a:t>
            </a:r>
            <a:r>
              <a:rPr lang="en-US" sz="2000" dirty="0" smtClean="0"/>
              <a:t> </a:t>
            </a:r>
            <a:r>
              <a:rPr lang="en-US" sz="2000" dirty="0"/>
              <a:t>J Patra 			2018AIML550</a:t>
            </a:r>
          </a:p>
          <a:p>
            <a:pPr algn="l"/>
            <a:r>
              <a:rPr lang="en-US" sz="2000" dirty="0"/>
              <a:t>Parveen Kumar			</a:t>
            </a:r>
            <a:r>
              <a:rPr lang="en-US" sz="2000" dirty="0" smtClean="0"/>
              <a:t>2018AIML560</a:t>
            </a:r>
          </a:p>
          <a:p>
            <a:pPr algn="l"/>
            <a:r>
              <a:rPr lang="en-US" sz="2000" dirty="0"/>
              <a:t>NVS Anil Kumar			2018AIML635    </a:t>
            </a:r>
          </a:p>
          <a:p>
            <a:pPr algn="l"/>
            <a:r>
              <a:rPr lang="en-US" sz="2000" dirty="0"/>
              <a:t>Sameer K Vaishampayan 	2018AIML576</a:t>
            </a:r>
          </a:p>
          <a:p>
            <a:pPr algn="l"/>
            <a:endParaRPr lang="en-US" sz="2000"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ML Steps</a:t>
            </a:r>
            <a:endParaRPr lang="en-US" dirty="0"/>
          </a:p>
        </p:txBody>
      </p:sp>
      <p:grpSp>
        <p:nvGrpSpPr>
          <p:cNvPr id="54" name="Group 53"/>
          <p:cNvGrpSpPr/>
          <p:nvPr/>
        </p:nvGrpSpPr>
        <p:grpSpPr>
          <a:xfrm>
            <a:off x="838200" y="1295400"/>
            <a:ext cx="9836015" cy="5119954"/>
            <a:chOff x="466531" y="152400"/>
            <a:chExt cx="11131415" cy="6643954"/>
          </a:xfrm>
        </p:grpSpPr>
        <p:sp>
          <p:nvSpPr>
            <p:cNvPr id="5" name="Right Arrow 4"/>
            <p:cNvSpPr/>
            <p:nvPr/>
          </p:nvSpPr>
          <p:spPr>
            <a:xfrm>
              <a:off x="466531" y="3657600"/>
              <a:ext cx="3367189" cy="156210"/>
            </a:xfrm>
            <a:prstGeom prst="rightArrow">
              <a:avLst/>
            </a:prstGeom>
            <a:solidFill>
              <a:schemeClr val="bg1">
                <a:lumMod val="50000"/>
              </a:scheme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6" name="Rounded Rectangle 5"/>
            <p:cNvSpPr/>
            <p:nvPr/>
          </p:nvSpPr>
          <p:spPr>
            <a:xfrm>
              <a:off x="3909276" y="197739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Business </a:t>
              </a:r>
            </a:p>
            <a:p>
              <a:pPr algn="ctr"/>
              <a:r>
                <a:rPr lang="en-US" sz="1400" b="1" dirty="0"/>
                <a:t>Objectives</a:t>
              </a:r>
            </a:p>
          </p:txBody>
        </p:sp>
        <p:sp>
          <p:nvSpPr>
            <p:cNvPr id="7" name="Rounded Rectangle 6"/>
            <p:cNvSpPr/>
            <p:nvPr/>
          </p:nvSpPr>
          <p:spPr>
            <a:xfrm>
              <a:off x="3909276" y="32004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smtClean="0"/>
                <a:t>ML Objectives</a:t>
              </a:r>
              <a:endParaRPr lang="en-US" sz="1400" b="1" dirty="0"/>
            </a:p>
          </p:txBody>
        </p:sp>
        <p:sp>
          <p:nvSpPr>
            <p:cNvPr id="8" name="Rounded Rectangle 7"/>
            <p:cNvSpPr/>
            <p:nvPr/>
          </p:nvSpPr>
          <p:spPr>
            <a:xfrm>
              <a:off x="6477000" y="32004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dirty="0"/>
                <a:t>Build Model</a:t>
              </a:r>
            </a:p>
          </p:txBody>
        </p:sp>
        <p:sp>
          <p:nvSpPr>
            <p:cNvPr id="9" name="Rounded Rectangle 8"/>
            <p:cNvSpPr/>
            <p:nvPr/>
          </p:nvSpPr>
          <p:spPr>
            <a:xfrm>
              <a:off x="6477000" y="197739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Model </a:t>
              </a:r>
            </a:p>
            <a:p>
              <a:pPr algn="ctr"/>
              <a:r>
                <a:rPr lang="en-US" sz="1400" b="1" dirty="0"/>
                <a:t>Deployment</a:t>
              </a:r>
            </a:p>
          </p:txBody>
        </p:sp>
        <p:sp>
          <p:nvSpPr>
            <p:cNvPr id="10" name="Rounded Rectangle 9"/>
            <p:cNvSpPr/>
            <p:nvPr/>
          </p:nvSpPr>
          <p:spPr>
            <a:xfrm>
              <a:off x="5181600" y="8382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Monitoring</a:t>
              </a:r>
            </a:p>
          </p:txBody>
        </p:sp>
        <p:sp>
          <p:nvSpPr>
            <p:cNvPr id="11" name="Rounded Rectangle 10"/>
            <p:cNvSpPr/>
            <p:nvPr/>
          </p:nvSpPr>
          <p:spPr>
            <a:xfrm>
              <a:off x="6477000" y="4949190"/>
              <a:ext cx="1752600" cy="613410"/>
            </a:xfrm>
            <a:prstGeom prst="roundRect">
              <a:avLst/>
            </a:prstGeom>
            <a:solidFill>
              <a:srgbClr val="00B050"/>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b="1" dirty="0"/>
                <a:t>Data </a:t>
              </a:r>
            </a:p>
            <a:p>
              <a:pPr algn="ctr"/>
              <a:r>
                <a:rPr lang="en-US" sz="1400" dirty="0"/>
                <a:t>Modeling</a:t>
              </a:r>
            </a:p>
          </p:txBody>
        </p:sp>
        <p:sp>
          <p:nvSpPr>
            <p:cNvPr id="12" name="Rounded Rectangle 11"/>
            <p:cNvSpPr/>
            <p:nvPr/>
          </p:nvSpPr>
          <p:spPr>
            <a:xfrm>
              <a:off x="3909276" y="4421223"/>
              <a:ext cx="1752600" cy="573738"/>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Data Availability</a:t>
              </a:r>
            </a:p>
          </p:txBody>
        </p:sp>
        <p:sp>
          <p:nvSpPr>
            <p:cNvPr id="13" name="Rounded Rectangle 12"/>
            <p:cNvSpPr/>
            <p:nvPr/>
          </p:nvSpPr>
          <p:spPr>
            <a:xfrm>
              <a:off x="3909276" y="5239206"/>
              <a:ext cx="1752600" cy="529074"/>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Data Cleansing</a:t>
              </a:r>
            </a:p>
          </p:txBody>
        </p:sp>
        <p:sp>
          <p:nvSpPr>
            <p:cNvPr id="14" name="Rounded Rectangle 13"/>
            <p:cNvSpPr/>
            <p:nvPr/>
          </p:nvSpPr>
          <p:spPr>
            <a:xfrm>
              <a:off x="3905278" y="6019799"/>
              <a:ext cx="1752600" cy="573741"/>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      Data Transformation</a:t>
              </a:r>
            </a:p>
          </p:txBody>
        </p:sp>
        <p:sp>
          <p:nvSpPr>
            <p:cNvPr id="15" name="Rectangle 14"/>
            <p:cNvSpPr/>
            <p:nvPr/>
          </p:nvSpPr>
          <p:spPr>
            <a:xfrm>
              <a:off x="3733800" y="4343400"/>
              <a:ext cx="2133600"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16" name="Straight Arrow Connector 15"/>
            <p:cNvCxnSpPr>
              <a:stCxn id="6" idx="2"/>
              <a:endCxn id="7" idx="0"/>
            </p:cNvCxnSpPr>
            <p:nvPr/>
          </p:nvCxnSpPr>
          <p:spPr>
            <a:xfrm>
              <a:off x="4785576" y="2590800"/>
              <a:ext cx="0" cy="60960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endCxn id="6" idx="0"/>
            </p:cNvCxnSpPr>
            <p:nvPr/>
          </p:nvCxnSpPr>
          <p:spPr>
            <a:xfrm flipH="1">
              <a:off x="4785576" y="1451610"/>
              <a:ext cx="396024" cy="5257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7" idx="2"/>
              <a:endCxn id="15" idx="0"/>
            </p:cNvCxnSpPr>
            <p:nvPr/>
          </p:nvCxnSpPr>
          <p:spPr>
            <a:xfrm>
              <a:off x="4785576" y="3813810"/>
              <a:ext cx="15024" cy="52959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2" idx="2"/>
              <a:endCxn id="13" idx="0"/>
            </p:cNvCxnSpPr>
            <p:nvPr/>
          </p:nvCxnSpPr>
          <p:spPr>
            <a:xfrm>
              <a:off x="4785576" y="4994961"/>
              <a:ext cx="0" cy="24424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5867400" y="5122089"/>
              <a:ext cx="609600" cy="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15" idx="3"/>
            </p:cNvCxnSpPr>
            <p:nvPr/>
          </p:nvCxnSpPr>
          <p:spPr>
            <a:xfrm flipH="1">
              <a:off x="5867400" y="5486400"/>
              <a:ext cx="609600" cy="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1" idx="0"/>
              <a:endCxn id="8" idx="2"/>
            </p:cNvCxnSpPr>
            <p:nvPr/>
          </p:nvCxnSpPr>
          <p:spPr>
            <a:xfrm flipV="1">
              <a:off x="7353300" y="3813810"/>
              <a:ext cx="0" cy="11353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0"/>
              <a:endCxn id="9" idx="2"/>
            </p:cNvCxnSpPr>
            <p:nvPr/>
          </p:nvCxnSpPr>
          <p:spPr>
            <a:xfrm flipV="1">
              <a:off x="7353300" y="2590800"/>
              <a:ext cx="0" cy="60960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9" idx="0"/>
            </p:cNvCxnSpPr>
            <p:nvPr/>
          </p:nvCxnSpPr>
          <p:spPr>
            <a:xfrm flipH="1" flipV="1">
              <a:off x="6934201" y="1451610"/>
              <a:ext cx="419100" cy="5257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Flowchart: Connector 24"/>
            <p:cNvSpPr/>
            <p:nvPr/>
          </p:nvSpPr>
          <p:spPr>
            <a:xfrm>
              <a:off x="3858461" y="4385362"/>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3</a:t>
              </a:r>
            </a:p>
          </p:txBody>
        </p:sp>
        <p:sp>
          <p:nvSpPr>
            <p:cNvPr id="26" name="Flowchart: Connector 25"/>
            <p:cNvSpPr/>
            <p:nvPr/>
          </p:nvSpPr>
          <p:spPr>
            <a:xfrm>
              <a:off x="3832504" y="5941358"/>
              <a:ext cx="314337" cy="292038"/>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5</a:t>
              </a:r>
            </a:p>
          </p:txBody>
        </p:sp>
        <p:sp>
          <p:nvSpPr>
            <p:cNvPr id="27" name="Flowchart: Connector 26"/>
            <p:cNvSpPr/>
            <p:nvPr/>
          </p:nvSpPr>
          <p:spPr>
            <a:xfrm>
              <a:off x="3823540" y="5196603"/>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4</a:t>
              </a:r>
            </a:p>
          </p:txBody>
        </p:sp>
        <p:sp>
          <p:nvSpPr>
            <p:cNvPr id="28" name="Flowchart: Connector 27"/>
            <p:cNvSpPr/>
            <p:nvPr/>
          </p:nvSpPr>
          <p:spPr>
            <a:xfrm>
              <a:off x="6485965" y="4960060"/>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6</a:t>
              </a:r>
            </a:p>
          </p:txBody>
        </p:sp>
        <p:sp>
          <p:nvSpPr>
            <p:cNvPr id="29" name="Flowchart: Connector 28"/>
            <p:cNvSpPr/>
            <p:nvPr/>
          </p:nvSpPr>
          <p:spPr>
            <a:xfrm>
              <a:off x="6499412" y="3195918"/>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7</a:t>
              </a:r>
            </a:p>
          </p:txBody>
        </p:sp>
        <p:sp>
          <p:nvSpPr>
            <p:cNvPr id="30" name="Flowchart: Connector 29"/>
            <p:cNvSpPr/>
            <p:nvPr/>
          </p:nvSpPr>
          <p:spPr>
            <a:xfrm>
              <a:off x="6485965" y="1990165"/>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8</a:t>
              </a:r>
            </a:p>
          </p:txBody>
        </p:sp>
        <p:sp>
          <p:nvSpPr>
            <p:cNvPr id="31" name="Flowchart: Connector 30"/>
            <p:cNvSpPr/>
            <p:nvPr/>
          </p:nvSpPr>
          <p:spPr>
            <a:xfrm>
              <a:off x="5190565" y="849070"/>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9</a:t>
              </a:r>
            </a:p>
          </p:txBody>
        </p:sp>
        <p:sp>
          <p:nvSpPr>
            <p:cNvPr id="32" name="Flowchart: Connector 31"/>
            <p:cNvSpPr/>
            <p:nvPr/>
          </p:nvSpPr>
          <p:spPr>
            <a:xfrm>
              <a:off x="3931024" y="1990165"/>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1</a:t>
              </a:r>
            </a:p>
          </p:txBody>
        </p:sp>
        <p:sp>
          <p:nvSpPr>
            <p:cNvPr id="33" name="Flowchart: Connector 32"/>
            <p:cNvSpPr/>
            <p:nvPr/>
          </p:nvSpPr>
          <p:spPr>
            <a:xfrm>
              <a:off x="3918241" y="3224717"/>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2</a:t>
              </a:r>
            </a:p>
          </p:txBody>
        </p:sp>
        <p:sp>
          <p:nvSpPr>
            <p:cNvPr id="34" name="TextBox 33"/>
            <p:cNvSpPr txBox="1"/>
            <p:nvPr/>
          </p:nvSpPr>
          <p:spPr>
            <a:xfrm>
              <a:off x="2133600" y="152400"/>
              <a:ext cx="5638800" cy="39939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IN" sz="1400" b="1"/>
                <a:t>  </a:t>
              </a:r>
              <a:r>
                <a:rPr lang="en-IN" sz="1400" b="1" smtClean="0"/>
                <a:t>ML Steps</a:t>
              </a:r>
              <a:endParaRPr lang="en-IN" sz="1400" b="1" dirty="0"/>
            </a:p>
          </p:txBody>
        </p:sp>
        <p:sp>
          <p:nvSpPr>
            <p:cNvPr id="35" name="Rectangle 34"/>
            <p:cNvSpPr/>
            <p:nvPr/>
          </p:nvSpPr>
          <p:spPr>
            <a:xfrm>
              <a:off x="8963044" y="320416"/>
              <a:ext cx="2634902"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36" name="Rounded Rectangle 35"/>
            <p:cNvSpPr/>
            <p:nvPr/>
          </p:nvSpPr>
          <p:spPr>
            <a:xfrm>
              <a:off x="9661096" y="3148520"/>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Build Model</a:t>
              </a:r>
            </a:p>
          </p:txBody>
        </p:sp>
        <p:sp>
          <p:nvSpPr>
            <p:cNvPr id="37" name="Rounded Rectangle 36"/>
            <p:cNvSpPr/>
            <p:nvPr/>
          </p:nvSpPr>
          <p:spPr>
            <a:xfrm>
              <a:off x="9661096" y="3927209"/>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Calculate Score</a:t>
              </a:r>
            </a:p>
          </p:txBody>
        </p:sp>
        <p:sp>
          <p:nvSpPr>
            <p:cNvPr id="38" name="Rounded Rectangle 37"/>
            <p:cNvSpPr/>
            <p:nvPr/>
          </p:nvSpPr>
          <p:spPr>
            <a:xfrm>
              <a:off x="9661096" y="4672520"/>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Validate Model</a:t>
              </a:r>
            </a:p>
          </p:txBody>
        </p:sp>
        <p:cxnSp>
          <p:nvCxnSpPr>
            <p:cNvPr id="39" name="Straight Arrow Connector 38"/>
            <p:cNvCxnSpPr>
              <a:stCxn id="36" idx="2"/>
              <a:endCxn id="37" idx="0"/>
            </p:cNvCxnSpPr>
            <p:nvPr/>
          </p:nvCxnSpPr>
          <p:spPr>
            <a:xfrm>
              <a:off x="10537396" y="3548115"/>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7" idx="2"/>
              <a:endCxn id="38" idx="0"/>
            </p:cNvCxnSpPr>
            <p:nvPr/>
          </p:nvCxnSpPr>
          <p:spPr>
            <a:xfrm>
              <a:off x="10537396" y="4326804"/>
              <a:ext cx="0" cy="345717"/>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8963044" y="2969895"/>
              <a:ext cx="2563531"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42" name="Rounded Rectangle 41"/>
            <p:cNvSpPr/>
            <p:nvPr/>
          </p:nvSpPr>
          <p:spPr>
            <a:xfrm>
              <a:off x="9513794" y="457924"/>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Apply  Model</a:t>
              </a:r>
            </a:p>
          </p:txBody>
        </p:sp>
        <p:sp>
          <p:nvSpPr>
            <p:cNvPr id="43" name="Rounded Rectangle 42"/>
            <p:cNvSpPr/>
            <p:nvPr/>
          </p:nvSpPr>
          <p:spPr>
            <a:xfrm>
              <a:off x="9511648" y="1144422"/>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smtClean="0"/>
                <a:t>Classify Claims</a:t>
              </a:r>
              <a:endParaRPr lang="en-US" sz="1400" b="1" dirty="0"/>
            </a:p>
          </p:txBody>
        </p:sp>
        <p:sp>
          <p:nvSpPr>
            <p:cNvPr id="44" name="Rounded Rectangle 43"/>
            <p:cNvSpPr/>
            <p:nvPr/>
          </p:nvSpPr>
          <p:spPr>
            <a:xfrm>
              <a:off x="9511648" y="1890176"/>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Drive Initiative</a:t>
              </a:r>
            </a:p>
          </p:txBody>
        </p:sp>
        <p:cxnSp>
          <p:nvCxnSpPr>
            <p:cNvPr id="45" name="Straight Arrow Connector 44"/>
            <p:cNvCxnSpPr/>
            <p:nvPr/>
          </p:nvCxnSpPr>
          <p:spPr>
            <a:xfrm>
              <a:off x="10429978" y="838201"/>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10412807" y="1560974"/>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13" idx="2"/>
              <a:endCxn id="14" idx="0"/>
            </p:cNvCxnSpPr>
            <p:nvPr/>
          </p:nvCxnSpPr>
          <p:spPr>
            <a:xfrm flipH="1">
              <a:off x="4781578" y="5768280"/>
              <a:ext cx="3998" cy="251519"/>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2778708" y="1118502"/>
              <a:ext cx="452804" cy="5412105"/>
            </a:xfrm>
            <a:prstGeom prst="rect">
              <a:avLst/>
            </a:prstGeom>
          </p:spPr>
          <p:style>
            <a:lnRef idx="0">
              <a:schemeClr val="accent6"/>
            </a:lnRef>
            <a:fillRef idx="1002">
              <a:schemeClr val="lt2"/>
            </a:fillRef>
            <a:effectRef idx="3">
              <a:schemeClr val="accent6"/>
            </a:effectRef>
            <a:fontRef idx="minor">
              <a:schemeClr val="lt1"/>
            </a:fontRef>
          </p:style>
          <p:txBody>
            <a:bodyPr vert="vert270" wrap="square" rtlCol="0">
              <a:spAutoFit/>
            </a:bodyPr>
            <a:lstStyle/>
            <a:p>
              <a:pPr algn="ctr"/>
              <a:r>
                <a:rPr lang="en-IN" sz="1400" b="1" dirty="0">
                  <a:solidFill>
                    <a:srgbClr val="FF0000"/>
                  </a:solidFill>
                </a:rPr>
                <a:t>Mode Refresh</a:t>
              </a:r>
            </a:p>
          </p:txBody>
        </p:sp>
        <p:sp>
          <p:nvSpPr>
            <p:cNvPr id="49" name="TextBox 48"/>
            <p:cNvSpPr txBox="1"/>
            <p:nvPr/>
          </p:nvSpPr>
          <p:spPr>
            <a:xfrm>
              <a:off x="1819671" y="852756"/>
              <a:ext cx="452804" cy="5943598"/>
            </a:xfrm>
            <a:prstGeom prst="rect">
              <a:avLst/>
            </a:prstGeom>
          </p:spPr>
          <p:style>
            <a:lnRef idx="0">
              <a:schemeClr val="accent3"/>
            </a:lnRef>
            <a:fillRef idx="3">
              <a:schemeClr val="accent3"/>
            </a:fillRef>
            <a:effectRef idx="3">
              <a:schemeClr val="accent3"/>
            </a:effectRef>
            <a:fontRef idx="minor">
              <a:schemeClr val="lt1"/>
            </a:fontRef>
          </p:style>
          <p:txBody>
            <a:bodyPr vert="vert270" wrap="square" rtlCol="0">
              <a:spAutoFit/>
            </a:bodyPr>
            <a:lstStyle/>
            <a:p>
              <a:pPr algn="ctr"/>
              <a:endParaRPr lang="en-IN" sz="1400" dirty="0">
                <a:solidFill>
                  <a:schemeClr val="bg1"/>
                </a:solidFill>
              </a:endParaRPr>
            </a:p>
          </p:txBody>
        </p:sp>
        <p:sp>
          <p:nvSpPr>
            <p:cNvPr id="50" name="TextBox 49"/>
            <p:cNvSpPr txBox="1"/>
            <p:nvPr/>
          </p:nvSpPr>
          <p:spPr>
            <a:xfrm>
              <a:off x="778169" y="1118502"/>
              <a:ext cx="452804" cy="5412105"/>
            </a:xfrm>
            <a:prstGeom prst="rect">
              <a:avLst/>
            </a:prstGeom>
          </p:spPr>
          <p:style>
            <a:lnRef idx="0">
              <a:schemeClr val="accent6"/>
            </a:lnRef>
            <a:fillRef idx="1002">
              <a:schemeClr val="lt2"/>
            </a:fillRef>
            <a:effectRef idx="3">
              <a:schemeClr val="accent6"/>
            </a:effectRef>
            <a:fontRef idx="minor">
              <a:schemeClr val="lt1"/>
            </a:fontRef>
          </p:style>
          <p:txBody>
            <a:bodyPr vert="vert270" wrap="square" rtlCol="0">
              <a:spAutoFit/>
            </a:bodyPr>
            <a:lstStyle/>
            <a:p>
              <a:pPr algn="ctr"/>
              <a:r>
                <a:rPr lang="en-IN" sz="1400" b="1" dirty="0">
                  <a:solidFill>
                    <a:srgbClr val="FF0000"/>
                  </a:solidFill>
                </a:rPr>
                <a:t>Data Preparation </a:t>
              </a:r>
            </a:p>
          </p:txBody>
        </p:sp>
        <p:cxnSp>
          <p:nvCxnSpPr>
            <p:cNvPr id="51" name="Elbow Connector 50"/>
            <p:cNvCxnSpPr>
              <a:stCxn id="9" idx="3"/>
              <a:endCxn id="35" idx="1"/>
            </p:cNvCxnSpPr>
            <p:nvPr/>
          </p:nvCxnSpPr>
          <p:spPr>
            <a:xfrm flipV="1">
              <a:off x="8229600" y="1463416"/>
              <a:ext cx="733444" cy="820679"/>
            </a:xfrm>
            <a:prstGeom prst="bentConnector3">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2" name="Elbow Connector 51"/>
            <p:cNvCxnSpPr>
              <a:stCxn id="8" idx="3"/>
              <a:endCxn id="41" idx="1"/>
            </p:cNvCxnSpPr>
            <p:nvPr/>
          </p:nvCxnSpPr>
          <p:spPr>
            <a:xfrm>
              <a:off x="8229600" y="3507105"/>
              <a:ext cx="733444" cy="605790"/>
            </a:xfrm>
            <a:prstGeom prst="bentConnector3">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3" name="Elbow Connector 52"/>
            <p:cNvCxnSpPr>
              <a:stCxn id="38" idx="1"/>
              <a:endCxn id="36" idx="1"/>
            </p:cNvCxnSpPr>
            <p:nvPr/>
          </p:nvCxnSpPr>
          <p:spPr>
            <a:xfrm rot="10800000">
              <a:off x="9661096" y="3348317"/>
              <a:ext cx="12700" cy="1524000"/>
            </a:xfrm>
            <a:prstGeom prst="bentConnector3">
              <a:avLst>
                <a:gd name="adj1" fmla="val 3563268"/>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grpSp>
      <p:pic>
        <p:nvPicPr>
          <p:cNvPr id="55" name="Picture 54"/>
          <p:cNvPicPr/>
          <p:nvPr/>
        </p:nvPicPr>
        <p:blipFill>
          <a:blip r:embed="rId2"/>
          <a:stretch>
            <a:fillRect/>
          </a:stretch>
        </p:blipFill>
        <p:spPr>
          <a:xfrm>
            <a:off x="6169014" y="6046028"/>
            <a:ext cx="5902571" cy="587034"/>
          </a:xfrm>
          <a:prstGeom prst="rect">
            <a:avLst/>
          </a:prstGeom>
        </p:spPr>
      </p:pic>
    </p:spTree>
    <p:extLst>
      <p:ext uri="{BB962C8B-B14F-4D97-AF65-F5344CB8AC3E}">
        <p14:creationId xmlns:p14="http://schemas.microsoft.com/office/powerpoint/2010/main" val="40238844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Detailed Plan of work</a:t>
            </a:r>
            <a:endParaRPr lang="en-US" dirty="0"/>
          </a:p>
        </p:txBody>
      </p:sp>
      <p:graphicFrame>
        <p:nvGraphicFramePr>
          <p:cNvPr id="16" name="Table 15"/>
          <p:cNvGraphicFramePr>
            <a:graphicFrameLocks noGrp="1"/>
          </p:cNvGraphicFramePr>
          <p:nvPr>
            <p:extLst>
              <p:ext uri="{D42A27DB-BD31-4B8C-83A1-F6EECF244321}">
                <p14:modId xmlns:p14="http://schemas.microsoft.com/office/powerpoint/2010/main" val="1942315700"/>
              </p:ext>
            </p:extLst>
          </p:nvPr>
        </p:nvGraphicFramePr>
        <p:xfrm>
          <a:off x="59872" y="1232196"/>
          <a:ext cx="2607128" cy="1226820"/>
        </p:xfrm>
        <a:graphic>
          <a:graphicData uri="http://schemas.openxmlformats.org/drawingml/2006/table">
            <a:tbl>
              <a:tblPr firstRow="1" bandRow="1">
                <a:tableStyleId>{ED083AE6-46FA-4A59-8FB0-9F97EB10719F}</a:tableStyleId>
              </a:tblPr>
              <a:tblGrid>
                <a:gridCol w="2607128">
                  <a:extLst>
                    <a:ext uri="{9D8B030D-6E8A-4147-A177-3AD203B41FA5}">
                      <a16:colId xmlns:a16="http://schemas.microsoft.com/office/drawing/2014/main" xmlns="" val="20000"/>
                    </a:ext>
                  </a:extLst>
                </a:gridCol>
              </a:tblGrid>
              <a:tr h="169985">
                <a:tc>
                  <a:txBody>
                    <a:bodyPr/>
                    <a:lstStyle/>
                    <a:p>
                      <a:pPr algn="l" fontAlgn="b"/>
                      <a:r>
                        <a:rPr lang="en-US" sz="1300" b="0" i="0" u="none" strike="noStrike">
                          <a:solidFill>
                            <a:srgbClr val="404040"/>
                          </a:solidFill>
                          <a:effectLst/>
                          <a:latin typeface="Calibri" panose="020F0502020204030204" pitchFamily="34" charset="0"/>
                        </a:rPr>
                        <a:t>Explain and Discuss the problem statement</a:t>
                      </a:r>
                    </a:p>
                  </a:txBody>
                  <a:tcPr marL="9525" marR="9525" marT="9525" marB="0" anchor="b"/>
                </a:tc>
                <a:extLst>
                  <a:ext uri="{0D108BD9-81ED-4DB2-BD59-A6C34878D82A}">
                    <a16:rowId xmlns:a16="http://schemas.microsoft.com/office/drawing/2014/main" xmlns="" val="10000"/>
                  </a:ext>
                </a:extLst>
              </a:tr>
              <a:tr h="169985">
                <a:tc>
                  <a:txBody>
                    <a:bodyPr/>
                    <a:lstStyle/>
                    <a:p>
                      <a:pPr algn="l" fontAlgn="b"/>
                      <a:r>
                        <a:rPr lang="en-US" sz="1300" b="0" i="0" u="none" strike="noStrike">
                          <a:solidFill>
                            <a:srgbClr val="404040"/>
                          </a:solidFill>
                          <a:effectLst/>
                          <a:latin typeface="Calibri" panose="020F0502020204030204" pitchFamily="34" charset="0"/>
                        </a:rPr>
                        <a:t>Understanding of data structure</a:t>
                      </a:r>
                    </a:p>
                  </a:txBody>
                  <a:tcPr marL="9525" marR="9525" marT="9525" marB="0" anchor="b"/>
                </a:tc>
                <a:extLst>
                  <a:ext uri="{0D108BD9-81ED-4DB2-BD59-A6C34878D82A}">
                    <a16:rowId xmlns:a16="http://schemas.microsoft.com/office/drawing/2014/main" xmlns="" val="10001"/>
                  </a:ext>
                </a:extLst>
              </a:tr>
              <a:tr h="169985">
                <a:tc>
                  <a:txBody>
                    <a:bodyPr/>
                    <a:lstStyle/>
                    <a:p>
                      <a:pPr algn="l" fontAlgn="b"/>
                      <a:r>
                        <a:rPr lang="en-US" sz="1300" b="0" i="0" u="none" strike="noStrike">
                          <a:solidFill>
                            <a:srgbClr val="404040"/>
                          </a:solidFill>
                          <a:effectLst/>
                          <a:latin typeface="Calibri" panose="020F0502020204030204" pitchFamily="34" charset="0"/>
                        </a:rPr>
                        <a:t>Upload data</a:t>
                      </a:r>
                    </a:p>
                  </a:txBody>
                  <a:tcPr marL="9525" marR="9525" marT="9525" marB="0" anchor="b"/>
                </a:tc>
                <a:extLst>
                  <a:ext uri="{0D108BD9-81ED-4DB2-BD59-A6C34878D82A}">
                    <a16:rowId xmlns:a16="http://schemas.microsoft.com/office/drawing/2014/main" xmlns="" val="10002"/>
                  </a:ext>
                </a:extLst>
              </a:tr>
              <a:tr h="169985">
                <a:tc>
                  <a:txBody>
                    <a:bodyPr/>
                    <a:lstStyle/>
                    <a:p>
                      <a:pPr algn="l" fontAlgn="b"/>
                      <a:r>
                        <a:rPr lang="en-US" sz="1300" b="0" i="0" u="none" strike="noStrike" dirty="0">
                          <a:solidFill>
                            <a:srgbClr val="404040"/>
                          </a:solidFill>
                          <a:effectLst/>
                          <a:latin typeface="Calibri" panose="020F0502020204030204" pitchFamily="34" charset="0"/>
                        </a:rPr>
                        <a:t>Exploratory Data Analysis - Variable Identification, Visualization (plots)</a:t>
                      </a:r>
                    </a:p>
                  </a:txBody>
                  <a:tcPr marL="9525" marR="9525" marT="9525" marB="0" anchor="b"/>
                </a:tc>
                <a:extLst>
                  <a:ext uri="{0D108BD9-81ED-4DB2-BD59-A6C34878D82A}">
                    <a16:rowId xmlns:a16="http://schemas.microsoft.com/office/drawing/2014/main" xmlns="" val="10003"/>
                  </a:ext>
                </a:extLst>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882828848"/>
              </p:ext>
            </p:extLst>
          </p:nvPr>
        </p:nvGraphicFramePr>
        <p:xfrm>
          <a:off x="78920" y="3932802"/>
          <a:ext cx="2941866" cy="843768"/>
        </p:xfrm>
        <a:graphic>
          <a:graphicData uri="http://schemas.openxmlformats.org/drawingml/2006/table">
            <a:tbl>
              <a:tblPr firstRow="1" bandRow="1">
                <a:tableStyleId>{BDBED569-4797-4DF1-A0F4-6AAB3CD982D8}</a:tableStyleId>
              </a:tblPr>
              <a:tblGrid>
                <a:gridCol w="2941866">
                  <a:extLst>
                    <a:ext uri="{9D8B030D-6E8A-4147-A177-3AD203B41FA5}">
                      <a16:colId xmlns:a16="http://schemas.microsoft.com/office/drawing/2014/main" xmlns="" val="20000"/>
                    </a:ext>
                  </a:extLst>
                </a:gridCol>
              </a:tblGrid>
              <a:tr h="0">
                <a:tc>
                  <a:txBody>
                    <a:bodyPr/>
                    <a:lstStyle/>
                    <a:p>
                      <a:pPr algn="l" fontAlgn="b"/>
                      <a:r>
                        <a:rPr lang="en-US" sz="1300" b="0" i="0" u="none" strike="noStrike" dirty="0">
                          <a:solidFill>
                            <a:srgbClr val="404040"/>
                          </a:solidFill>
                          <a:effectLst/>
                          <a:latin typeface="Calibri" panose="020F0502020204030204" pitchFamily="34" charset="0"/>
                        </a:rPr>
                        <a:t>Feature Engineering  </a:t>
                      </a:r>
                    </a:p>
                  </a:txBody>
                  <a:tcPr marL="9525" marR="9525" marT="9525" marB="0" anchor="b"/>
                </a:tc>
                <a:extLst>
                  <a:ext uri="{0D108BD9-81ED-4DB2-BD59-A6C34878D82A}">
                    <a16:rowId xmlns:a16="http://schemas.microsoft.com/office/drawing/2014/main" xmlns="" val="10000"/>
                  </a:ext>
                </a:extLst>
              </a:tr>
              <a:tr h="0">
                <a:tc>
                  <a:txBody>
                    <a:bodyPr/>
                    <a:lstStyle/>
                    <a:p>
                      <a:pPr algn="l" fontAlgn="b"/>
                      <a:r>
                        <a:rPr lang="en-US" sz="1300" b="0" i="0" u="none" strike="noStrike">
                          <a:solidFill>
                            <a:srgbClr val="404040"/>
                          </a:solidFill>
                          <a:effectLst/>
                          <a:latin typeface="Calibri" panose="020F0502020204030204" pitchFamily="34" charset="0"/>
                        </a:rPr>
                        <a:t>Drop columns which are not required</a:t>
                      </a:r>
                    </a:p>
                  </a:txBody>
                  <a:tcPr marL="9525" marR="9525" marT="9525" marB="0" anchor="b"/>
                </a:tc>
                <a:extLst>
                  <a:ext uri="{0D108BD9-81ED-4DB2-BD59-A6C34878D82A}">
                    <a16:rowId xmlns:a16="http://schemas.microsoft.com/office/drawing/2014/main" xmlns="" val="10001"/>
                  </a:ext>
                </a:extLst>
              </a:tr>
              <a:tr h="0">
                <a:tc>
                  <a:txBody>
                    <a:bodyPr/>
                    <a:lstStyle/>
                    <a:p>
                      <a:pPr algn="l" fontAlgn="b"/>
                      <a:r>
                        <a:rPr lang="en-US" sz="1300" b="0" i="0" u="none" strike="noStrike" dirty="0">
                          <a:solidFill>
                            <a:srgbClr val="404040"/>
                          </a:solidFill>
                          <a:effectLst/>
                          <a:latin typeface="Calibri" panose="020F0502020204030204" pitchFamily="34" charset="0"/>
                        </a:rPr>
                        <a:t>Find, Visualize and Impute missing values </a:t>
                      </a:r>
                    </a:p>
                  </a:txBody>
                  <a:tcPr marL="9525" marR="9525" marT="9525" marB="0" anchor="b"/>
                </a:tc>
                <a:extLst>
                  <a:ext uri="{0D108BD9-81ED-4DB2-BD59-A6C34878D82A}">
                    <a16:rowId xmlns:a16="http://schemas.microsoft.com/office/drawing/2014/main" xmlns="" val="10002"/>
                  </a:ext>
                </a:extLst>
              </a:tr>
              <a:tr h="0">
                <a:tc>
                  <a:txBody>
                    <a:bodyPr/>
                    <a:lstStyle/>
                    <a:p>
                      <a:pPr algn="l" fontAlgn="b"/>
                      <a:r>
                        <a:rPr lang="en-US" sz="1400" u="none" strike="noStrike" dirty="0">
                          <a:effectLst/>
                        </a:rPr>
                        <a:t>Reviews along with BITS Faculty</a:t>
                      </a:r>
                      <a:endParaRPr lang="en-US" sz="1400" b="0" i="0" u="none" strike="noStrike" dirty="0">
                        <a:solidFill>
                          <a:srgbClr val="000000"/>
                        </a:solidFill>
                        <a:effectLst/>
                        <a:latin typeface="Calibri" panose="020F0502020204030204" pitchFamily="34" charset="0"/>
                      </a:endParaRPr>
                    </a:p>
                  </a:txBody>
                  <a:tcPr marL="7473" marR="7473" marT="7473" marB="0" anchor="b">
                    <a:solidFill>
                      <a:srgbClr val="92D050">
                        <a:alpha val="20000"/>
                      </a:srgbClr>
                    </a:solidFill>
                  </a:tcPr>
                </a:tc>
                <a:extLst>
                  <a:ext uri="{0D108BD9-81ED-4DB2-BD59-A6C34878D82A}">
                    <a16:rowId xmlns:a16="http://schemas.microsoft.com/office/drawing/2014/main" xmlns="" val="10005"/>
                  </a:ext>
                </a:extLst>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549691158"/>
              </p:ext>
            </p:extLst>
          </p:nvPr>
        </p:nvGraphicFramePr>
        <p:xfrm>
          <a:off x="3200401" y="3986877"/>
          <a:ext cx="3962399" cy="1466703"/>
        </p:xfrm>
        <a:graphic>
          <a:graphicData uri="http://schemas.openxmlformats.org/drawingml/2006/table">
            <a:tbl>
              <a:tblPr firstRow="1" bandRow="1">
                <a:tableStyleId>{BDBED569-4797-4DF1-A0F4-6AAB3CD982D8}</a:tableStyleId>
              </a:tblPr>
              <a:tblGrid>
                <a:gridCol w="3962399">
                  <a:extLst>
                    <a:ext uri="{9D8B030D-6E8A-4147-A177-3AD203B41FA5}">
                      <a16:colId xmlns:a16="http://schemas.microsoft.com/office/drawing/2014/main" xmlns="" val="20000"/>
                    </a:ext>
                  </a:extLst>
                </a:gridCol>
              </a:tblGrid>
              <a:tr h="0">
                <a:tc>
                  <a:txBody>
                    <a:bodyPr/>
                    <a:lstStyle/>
                    <a:p>
                      <a:pPr algn="l" fontAlgn="b"/>
                      <a:r>
                        <a:rPr lang="en-US" sz="1300" b="0" i="0" u="none" strike="noStrike" dirty="0">
                          <a:solidFill>
                            <a:srgbClr val="404040"/>
                          </a:solidFill>
                          <a:effectLst/>
                          <a:latin typeface="Calibri" panose="020F0502020204030204" pitchFamily="34" charset="0"/>
                        </a:rPr>
                        <a:t>Modeling</a:t>
                      </a:r>
                    </a:p>
                  </a:txBody>
                  <a:tcPr marL="9525" marR="9525" marT="9525" marB="0" anchor="b"/>
                </a:tc>
                <a:extLst>
                  <a:ext uri="{0D108BD9-81ED-4DB2-BD59-A6C34878D82A}">
                    <a16:rowId xmlns:a16="http://schemas.microsoft.com/office/drawing/2014/main" xmlns="" val="10000"/>
                  </a:ext>
                </a:extLst>
              </a:tr>
              <a:tr h="0">
                <a:tc>
                  <a:txBody>
                    <a:bodyPr/>
                    <a:lstStyle/>
                    <a:p>
                      <a:pPr algn="l" fontAlgn="b"/>
                      <a:r>
                        <a:rPr lang="en-US" sz="1300" b="0" i="0" u="none" strike="noStrike">
                          <a:solidFill>
                            <a:srgbClr val="404040"/>
                          </a:solidFill>
                          <a:effectLst/>
                          <a:latin typeface="Calibri" panose="020F0502020204030204" pitchFamily="34" charset="0"/>
                        </a:rPr>
                        <a:t>Split data betweeen test and train </a:t>
                      </a:r>
                    </a:p>
                  </a:txBody>
                  <a:tcPr marL="9525" marR="9525" marT="9525" marB="0" anchor="b"/>
                </a:tc>
                <a:extLst>
                  <a:ext uri="{0D108BD9-81ED-4DB2-BD59-A6C34878D82A}">
                    <a16:rowId xmlns:a16="http://schemas.microsoft.com/office/drawing/2014/main" xmlns="" val="10001"/>
                  </a:ext>
                </a:extLst>
              </a:tr>
              <a:tr h="0">
                <a:tc>
                  <a:txBody>
                    <a:bodyPr/>
                    <a:lstStyle/>
                    <a:p>
                      <a:pPr algn="l" fontAlgn="b"/>
                      <a:r>
                        <a:rPr lang="en-US" sz="1300" b="0" i="0" u="none" strike="noStrike">
                          <a:solidFill>
                            <a:srgbClr val="404040"/>
                          </a:solidFill>
                          <a:effectLst/>
                          <a:latin typeface="Calibri" panose="020F0502020204030204" pitchFamily="34" charset="0"/>
                        </a:rPr>
                        <a:t>Running ML Models</a:t>
                      </a:r>
                    </a:p>
                  </a:txBody>
                  <a:tcPr marL="9525" marR="9525" marT="9525" marB="0" anchor="b"/>
                </a:tc>
                <a:extLst>
                  <a:ext uri="{0D108BD9-81ED-4DB2-BD59-A6C34878D82A}">
                    <a16:rowId xmlns:a16="http://schemas.microsoft.com/office/drawing/2014/main" xmlns="" val="10002"/>
                  </a:ext>
                </a:extLst>
              </a:tr>
              <a:tr h="0">
                <a:tc>
                  <a:txBody>
                    <a:bodyPr/>
                    <a:lstStyle/>
                    <a:p>
                      <a:pPr algn="l" fontAlgn="b"/>
                      <a:r>
                        <a:rPr lang="en-US" sz="1300" b="0" i="0" u="none" strike="noStrike">
                          <a:solidFill>
                            <a:srgbClr val="404040"/>
                          </a:solidFill>
                          <a:effectLst/>
                          <a:latin typeface="Calibri" panose="020F0502020204030204" pitchFamily="34" charset="0"/>
                        </a:rPr>
                        <a:t>Logistic Regression</a:t>
                      </a:r>
                    </a:p>
                  </a:txBody>
                  <a:tcPr marL="9525" marR="9525" marT="9525" marB="0" anchor="b"/>
                </a:tc>
                <a:extLst>
                  <a:ext uri="{0D108BD9-81ED-4DB2-BD59-A6C34878D82A}">
                    <a16:rowId xmlns:a16="http://schemas.microsoft.com/office/drawing/2014/main" xmlns="" val="10003"/>
                  </a:ext>
                </a:extLst>
              </a:tr>
              <a:tr h="0">
                <a:tc>
                  <a:txBody>
                    <a:bodyPr/>
                    <a:lstStyle/>
                    <a:p>
                      <a:pPr algn="l" fontAlgn="b"/>
                      <a:r>
                        <a:rPr lang="en-US" sz="1300" b="0" i="0" u="none" strike="noStrike">
                          <a:solidFill>
                            <a:srgbClr val="404040"/>
                          </a:solidFill>
                          <a:effectLst/>
                          <a:latin typeface="Calibri" panose="020F0502020204030204" pitchFamily="34" charset="0"/>
                        </a:rPr>
                        <a:t>Decision Tree</a:t>
                      </a:r>
                    </a:p>
                  </a:txBody>
                  <a:tcPr marL="9525" marR="9525" marT="9525" marB="0" anchor="b"/>
                </a:tc>
                <a:extLst>
                  <a:ext uri="{0D108BD9-81ED-4DB2-BD59-A6C34878D82A}">
                    <a16:rowId xmlns:a16="http://schemas.microsoft.com/office/drawing/2014/main" xmlns="" val="10004"/>
                  </a:ext>
                </a:extLst>
              </a:tr>
              <a:tr h="0">
                <a:tc>
                  <a:txBody>
                    <a:bodyPr/>
                    <a:lstStyle/>
                    <a:p>
                      <a:pPr algn="l" fontAlgn="b"/>
                      <a:r>
                        <a:rPr lang="en-US" sz="1300" b="0" i="0" u="none" strike="noStrike" dirty="0">
                          <a:solidFill>
                            <a:srgbClr val="404040"/>
                          </a:solidFill>
                          <a:effectLst/>
                          <a:latin typeface="Calibri" panose="020F0502020204030204" pitchFamily="34" charset="0"/>
                        </a:rPr>
                        <a:t>Random Forest</a:t>
                      </a:r>
                    </a:p>
                  </a:txBody>
                  <a:tcPr marL="9525" marR="9525" marT="9525" marB="0" anchor="b"/>
                </a:tc>
                <a:extLst>
                  <a:ext uri="{0D108BD9-81ED-4DB2-BD59-A6C34878D82A}">
                    <a16:rowId xmlns:a16="http://schemas.microsoft.com/office/drawing/2014/main" xmlns="" val="10005"/>
                  </a:ext>
                </a:extLst>
              </a:tr>
              <a:tr h="0">
                <a:tc>
                  <a:txBody>
                    <a:bodyPr/>
                    <a:lstStyle/>
                    <a:p>
                      <a:pPr algn="l" fontAlgn="b"/>
                      <a:r>
                        <a:rPr lang="en-US" sz="1400" u="none" strike="noStrike" dirty="0">
                          <a:effectLst/>
                        </a:rPr>
                        <a:t>Reviews along with BITS Faculty</a:t>
                      </a:r>
                      <a:endParaRPr lang="en-US" sz="1400" b="0" i="0" u="none" strike="noStrike" dirty="0">
                        <a:solidFill>
                          <a:srgbClr val="000000"/>
                        </a:solidFill>
                        <a:effectLst/>
                        <a:latin typeface="Calibri" panose="020F0502020204030204" pitchFamily="34" charset="0"/>
                      </a:endParaRPr>
                    </a:p>
                  </a:txBody>
                  <a:tcPr marL="7473" marR="7473" marT="7473" marB="0" anchor="b">
                    <a:solidFill>
                      <a:srgbClr val="92D050"/>
                    </a:solidFill>
                  </a:tcPr>
                </a:tc>
                <a:extLst>
                  <a:ext uri="{0D108BD9-81ED-4DB2-BD59-A6C34878D82A}">
                    <a16:rowId xmlns:a16="http://schemas.microsoft.com/office/drawing/2014/main" xmlns="" val="10010"/>
                  </a:ext>
                </a:extLst>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576117580"/>
              </p:ext>
            </p:extLst>
          </p:nvPr>
        </p:nvGraphicFramePr>
        <p:xfrm>
          <a:off x="5880120" y="1466564"/>
          <a:ext cx="1960688" cy="1151695"/>
        </p:xfrm>
        <a:graphic>
          <a:graphicData uri="http://schemas.openxmlformats.org/drawingml/2006/table">
            <a:tbl>
              <a:tblPr firstRow="1" bandRow="1">
                <a:tableStyleId>{8799B23B-EC83-4686-B30A-512413B5E67A}</a:tableStyleId>
              </a:tblPr>
              <a:tblGrid>
                <a:gridCol w="1960688">
                  <a:extLst>
                    <a:ext uri="{9D8B030D-6E8A-4147-A177-3AD203B41FA5}">
                      <a16:colId xmlns:a16="http://schemas.microsoft.com/office/drawing/2014/main" xmlns="" val="20000"/>
                    </a:ext>
                  </a:extLst>
                </a:gridCol>
              </a:tblGrid>
              <a:tr h="230339">
                <a:tc>
                  <a:txBody>
                    <a:bodyPr/>
                    <a:lstStyle/>
                    <a:p>
                      <a:pPr algn="l" fontAlgn="b"/>
                      <a:r>
                        <a:rPr lang="en-US" sz="1400" u="none" strike="noStrike" dirty="0">
                          <a:effectLst/>
                        </a:rPr>
                        <a:t>Modeling : </a:t>
                      </a:r>
                      <a:endParaRPr lang="en-US" sz="1400" b="0" i="0" u="none" strike="noStrike" dirty="0">
                        <a:solidFill>
                          <a:srgbClr val="000000"/>
                        </a:solidFill>
                        <a:effectLst/>
                        <a:latin typeface="Calibri" panose="020F0502020204030204" pitchFamily="34" charset="0"/>
                      </a:endParaRPr>
                    </a:p>
                  </a:txBody>
                  <a:tcPr marL="7772" marR="7772" marT="7772" marB="0" anchor="b"/>
                </a:tc>
                <a:extLst>
                  <a:ext uri="{0D108BD9-81ED-4DB2-BD59-A6C34878D82A}">
                    <a16:rowId xmlns:a16="http://schemas.microsoft.com/office/drawing/2014/main" xmlns="" val="10000"/>
                  </a:ext>
                </a:extLst>
              </a:tr>
              <a:tr h="230339">
                <a:tc>
                  <a:txBody>
                    <a:bodyPr/>
                    <a:lstStyle/>
                    <a:p>
                      <a:pPr algn="l" fontAlgn="b"/>
                      <a:r>
                        <a:rPr lang="en-US" sz="1300" b="0" i="0" u="none" strike="noStrike" dirty="0">
                          <a:solidFill>
                            <a:srgbClr val="404040"/>
                          </a:solidFill>
                          <a:effectLst/>
                          <a:latin typeface="Calibri" panose="020F0502020204030204" pitchFamily="34" charset="0"/>
                        </a:rPr>
                        <a:t>XGBoost</a:t>
                      </a:r>
                    </a:p>
                  </a:txBody>
                  <a:tcPr marL="9525" marR="9525" marT="9525" marB="0" anchor="b"/>
                </a:tc>
                <a:extLst>
                  <a:ext uri="{0D108BD9-81ED-4DB2-BD59-A6C34878D82A}">
                    <a16:rowId xmlns:a16="http://schemas.microsoft.com/office/drawing/2014/main" xmlns="" val="10001"/>
                  </a:ext>
                </a:extLst>
              </a:tr>
              <a:tr h="230339">
                <a:tc>
                  <a:txBody>
                    <a:bodyPr/>
                    <a:lstStyle/>
                    <a:p>
                      <a:pPr algn="l" fontAlgn="b"/>
                      <a:r>
                        <a:rPr lang="en-US" sz="1300" b="0" i="0" u="none" strike="noStrike" dirty="0" err="1">
                          <a:solidFill>
                            <a:srgbClr val="404040"/>
                          </a:solidFill>
                          <a:effectLst/>
                          <a:latin typeface="Calibri" panose="020F0502020204030204" pitchFamily="34" charset="0"/>
                        </a:rPr>
                        <a:t>CatBoost</a:t>
                      </a:r>
                      <a:endParaRPr lang="en-US" sz="1300" b="0" i="0" u="none" strike="noStrike" dirty="0">
                        <a:solidFill>
                          <a:srgbClr val="404040"/>
                        </a:solidFill>
                        <a:effectLst/>
                        <a:latin typeface="Calibri" panose="020F0502020204030204" pitchFamily="34" charset="0"/>
                      </a:endParaRPr>
                    </a:p>
                  </a:txBody>
                  <a:tcPr marL="9525" marR="9525" marT="9525" marB="0" anchor="b"/>
                </a:tc>
              </a:tr>
              <a:tr h="230339">
                <a:tc>
                  <a:txBody>
                    <a:bodyPr/>
                    <a:lstStyle/>
                    <a:p>
                      <a:pPr algn="l" fontAlgn="b"/>
                      <a:r>
                        <a:rPr lang="en-US" sz="1300" b="0" i="0" u="none" strike="noStrike">
                          <a:solidFill>
                            <a:srgbClr val="404040"/>
                          </a:solidFill>
                          <a:effectLst/>
                          <a:latin typeface="Calibri" panose="020F0502020204030204" pitchFamily="34" charset="0"/>
                        </a:rPr>
                        <a:t>lightGBM</a:t>
                      </a:r>
                    </a:p>
                  </a:txBody>
                  <a:tcPr marL="9525" marR="9525" marT="9525" marB="0" anchor="b"/>
                </a:tc>
              </a:tr>
              <a:tr h="230339">
                <a:tc>
                  <a:txBody>
                    <a:bodyPr/>
                    <a:lstStyle/>
                    <a:p>
                      <a:pPr algn="l" fontAlgn="b"/>
                      <a:r>
                        <a:rPr lang="en-US" sz="1300" b="0" i="0" u="none" strike="noStrike" dirty="0">
                          <a:solidFill>
                            <a:srgbClr val="404040"/>
                          </a:solidFill>
                          <a:effectLst/>
                          <a:latin typeface="Calibri" panose="020F0502020204030204" pitchFamily="34" charset="0"/>
                        </a:rPr>
                        <a:t>SVM</a:t>
                      </a:r>
                    </a:p>
                  </a:txBody>
                  <a:tcPr marL="9525" marR="9525" marT="9525" marB="0" anchor="b"/>
                </a:tc>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1159046801"/>
              </p:ext>
            </p:extLst>
          </p:nvPr>
        </p:nvGraphicFramePr>
        <p:xfrm>
          <a:off x="7273825" y="4007208"/>
          <a:ext cx="2022575" cy="1432712"/>
        </p:xfrm>
        <a:graphic>
          <a:graphicData uri="http://schemas.openxmlformats.org/drawingml/2006/table">
            <a:tbl>
              <a:tblPr firstRow="1" bandRow="1">
                <a:tableStyleId>{8799B23B-EC83-4686-B30A-512413B5E67A}</a:tableStyleId>
              </a:tblPr>
              <a:tblGrid>
                <a:gridCol w="2022575">
                  <a:extLst>
                    <a:ext uri="{9D8B030D-6E8A-4147-A177-3AD203B41FA5}">
                      <a16:colId xmlns:a16="http://schemas.microsoft.com/office/drawing/2014/main" xmlns="" val="20000"/>
                    </a:ext>
                  </a:extLst>
                </a:gridCol>
              </a:tblGrid>
              <a:tr h="56915">
                <a:tc>
                  <a:txBody>
                    <a:bodyPr/>
                    <a:lstStyle/>
                    <a:p>
                      <a:pPr algn="l" fontAlgn="b"/>
                      <a:r>
                        <a:rPr lang="en-US" sz="1400" u="none" strike="noStrike" dirty="0">
                          <a:effectLst/>
                        </a:rPr>
                        <a:t>Apply Different  model</a:t>
                      </a:r>
                      <a:endParaRPr lang="en-US" sz="1400" b="0" i="0" u="none" strike="noStrike" dirty="0">
                        <a:solidFill>
                          <a:srgbClr val="000000"/>
                        </a:solidFill>
                        <a:effectLst/>
                        <a:latin typeface="Calibri" panose="020F0502020204030204" pitchFamily="34" charset="0"/>
                      </a:endParaRPr>
                    </a:p>
                  </a:txBody>
                  <a:tcPr marL="7772" marR="7772" marT="7772" marB="0" anchor="b"/>
                </a:tc>
                <a:extLst>
                  <a:ext uri="{0D108BD9-81ED-4DB2-BD59-A6C34878D82A}">
                    <a16:rowId xmlns:a16="http://schemas.microsoft.com/office/drawing/2014/main" xmlns="" val="10000"/>
                  </a:ext>
                </a:extLst>
              </a:tr>
              <a:tr h="56915">
                <a:tc>
                  <a:txBody>
                    <a:bodyPr/>
                    <a:lstStyle/>
                    <a:p>
                      <a:pPr algn="l" fontAlgn="b"/>
                      <a:r>
                        <a:rPr lang="en-US" sz="1300" b="0" i="0" u="none" strike="noStrike" dirty="0">
                          <a:solidFill>
                            <a:srgbClr val="404040"/>
                          </a:solidFill>
                          <a:effectLst/>
                          <a:latin typeface="Calibri" panose="020F0502020204030204" pitchFamily="34" charset="0"/>
                        </a:rPr>
                        <a:t>Implementing </a:t>
                      </a:r>
                      <a:r>
                        <a:rPr lang="en-US" sz="1300" b="0" i="0" u="none" strike="noStrike" dirty="0" err="1">
                          <a:solidFill>
                            <a:srgbClr val="404040"/>
                          </a:solidFill>
                          <a:effectLst/>
                          <a:latin typeface="Calibri" panose="020F0502020204030204" pitchFamily="34" charset="0"/>
                        </a:rPr>
                        <a:t>GridSearch</a:t>
                      </a:r>
                      <a:r>
                        <a:rPr lang="en-US" sz="1300" b="0" i="0" u="none" strike="noStrike" dirty="0">
                          <a:solidFill>
                            <a:srgbClr val="404040"/>
                          </a:solidFill>
                          <a:effectLst/>
                          <a:latin typeface="Calibri" panose="020F0502020204030204" pitchFamily="34" charset="0"/>
                        </a:rPr>
                        <a:t> and </a:t>
                      </a:r>
                      <a:r>
                        <a:rPr lang="en-US" sz="1300" b="0" i="0" u="none" strike="noStrike" dirty="0" smtClean="0">
                          <a:solidFill>
                            <a:srgbClr val="404040"/>
                          </a:solidFill>
                          <a:effectLst/>
                          <a:latin typeface="Calibri" panose="020F0502020204030204" pitchFamily="34" charset="0"/>
                        </a:rPr>
                        <a:t>Pipeline </a:t>
                      </a:r>
                      <a:r>
                        <a:rPr lang="en-US" sz="1300" b="0" i="0" u="none" strike="noStrike" dirty="0">
                          <a:solidFill>
                            <a:srgbClr val="404040"/>
                          </a:solidFill>
                          <a:effectLst/>
                          <a:latin typeface="Calibri" panose="020F0502020204030204" pitchFamily="34" charset="0"/>
                        </a:rPr>
                        <a:t>for Tuning above models</a:t>
                      </a:r>
                    </a:p>
                  </a:txBody>
                  <a:tcPr marL="9525" marR="9525" marT="9525" marB="0" anchor="b"/>
                </a:tc>
                <a:extLst>
                  <a:ext uri="{0D108BD9-81ED-4DB2-BD59-A6C34878D82A}">
                    <a16:rowId xmlns:a16="http://schemas.microsoft.com/office/drawing/2014/main" xmlns="" val="10001"/>
                  </a:ext>
                </a:extLst>
              </a:tr>
              <a:tr h="56915">
                <a:tc>
                  <a:txBody>
                    <a:bodyPr/>
                    <a:lstStyle/>
                    <a:p>
                      <a:pPr algn="l" fontAlgn="b"/>
                      <a:r>
                        <a:rPr lang="en-US" sz="1300" b="0" i="0" u="none" strike="noStrike">
                          <a:solidFill>
                            <a:srgbClr val="404040"/>
                          </a:solidFill>
                          <a:effectLst/>
                          <a:latin typeface="Calibri" panose="020F0502020204030204" pitchFamily="34" charset="0"/>
                        </a:rPr>
                        <a:t>Artifical Neural Network</a:t>
                      </a:r>
                    </a:p>
                  </a:txBody>
                  <a:tcPr marL="9525" marR="9525" marT="9525" marB="0" anchor="b"/>
                </a:tc>
                <a:extLst>
                  <a:ext uri="{0D108BD9-81ED-4DB2-BD59-A6C34878D82A}">
                    <a16:rowId xmlns:a16="http://schemas.microsoft.com/office/drawing/2014/main" xmlns="" val="10002"/>
                  </a:ext>
                </a:extLst>
              </a:tr>
              <a:tr h="56915">
                <a:tc>
                  <a:txBody>
                    <a:bodyPr/>
                    <a:lstStyle/>
                    <a:p>
                      <a:pPr algn="l" fontAlgn="b"/>
                      <a:r>
                        <a:rPr lang="en-US" sz="1300" b="0" i="0" u="none" strike="noStrike" dirty="0">
                          <a:solidFill>
                            <a:srgbClr val="404040"/>
                          </a:solidFill>
                          <a:effectLst/>
                          <a:latin typeface="Calibri" panose="020F0502020204030204" pitchFamily="34" charset="0"/>
                        </a:rPr>
                        <a:t>Implementing H2O</a:t>
                      </a:r>
                    </a:p>
                  </a:txBody>
                  <a:tcPr marL="9525" marR="9525" marT="9525" marB="0" anchor="b"/>
                </a:tc>
                <a:extLst>
                  <a:ext uri="{0D108BD9-81ED-4DB2-BD59-A6C34878D82A}">
                    <a16:rowId xmlns:a16="http://schemas.microsoft.com/office/drawing/2014/main" xmlns="" val="10003"/>
                  </a:ext>
                </a:extLst>
              </a:tr>
              <a:tr h="5691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u="none" strike="noStrike" dirty="0" smtClean="0">
                          <a:effectLst/>
                        </a:rPr>
                        <a:t>Reviews along with BITS Faculty</a:t>
                      </a:r>
                      <a:endParaRPr lang="en-US" sz="1200" b="0" i="0" u="none" strike="noStrike" dirty="0" smtClean="0">
                        <a:solidFill>
                          <a:srgbClr val="000000"/>
                        </a:solidFill>
                        <a:effectLst/>
                        <a:latin typeface="Calibri" panose="020F0502020204030204" pitchFamily="34" charset="0"/>
                      </a:endParaRPr>
                    </a:p>
                  </a:txBody>
                  <a:tcPr marL="9525" marR="9525" marT="9525" marB="0" anchor="b">
                    <a:solidFill>
                      <a:srgbClr val="92D050"/>
                    </a:solidFill>
                  </a:tcPr>
                </a:tc>
              </a:tr>
            </a:tbl>
          </a:graphicData>
        </a:graphic>
      </p:graphicFrame>
      <p:graphicFrame>
        <p:nvGraphicFramePr>
          <p:cNvPr id="22" name="Table 21"/>
          <p:cNvGraphicFramePr>
            <a:graphicFrameLocks noGrp="1"/>
          </p:cNvGraphicFramePr>
          <p:nvPr>
            <p:extLst>
              <p:ext uri="{D42A27DB-BD31-4B8C-83A1-F6EECF244321}">
                <p14:modId xmlns:p14="http://schemas.microsoft.com/office/powerpoint/2010/main" val="870785705"/>
              </p:ext>
            </p:extLst>
          </p:nvPr>
        </p:nvGraphicFramePr>
        <p:xfrm>
          <a:off x="8867981" y="956061"/>
          <a:ext cx="1952419" cy="921356"/>
        </p:xfrm>
        <a:graphic>
          <a:graphicData uri="http://schemas.openxmlformats.org/drawingml/2006/table">
            <a:tbl>
              <a:tblPr firstRow="1" bandRow="1">
                <a:tableStyleId>{8799B23B-EC83-4686-B30A-512413B5E67A}</a:tableStyleId>
              </a:tblPr>
              <a:tblGrid>
                <a:gridCol w="1952419">
                  <a:extLst>
                    <a:ext uri="{9D8B030D-6E8A-4147-A177-3AD203B41FA5}">
                      <a16:colId xmlns:a16="http://schemas.microsoft.com/office/drawing/2014/main" xmlns="" val="20000"/>
                    </a:ext>
                  </a:extLst>
                </a:gridCol>
              </a:tblGrid>
              <a:tr h="230339">
                <a:tc>
                  <a:txBody>
                    <a:bodyPr/>
                    <a:lstStyle/>
                    <a:p>
                      <a:pPr algn="l" fontAlgn="b"/>
                      <a:r>
                        <a:rPr lang="en-US" sz="1400" u="none" strike="noStrike" dirty="0">
                          <a:effectLst/>
                        </a:rPr>
                        <a:t>Apply Different</a:t>
                      </a:r>
                      <a:r>
                        <a:rPr lang="en-US" sz="1400" u="none" strike="noStrike" baseline="0" dirty="0">
                          <a:effectLst/>
                        </a:rPr>
                        <a:t> </a:t>
                      </a:r>
                      <a:r>
                        <a:rPr lang="en-US" sz="1400" u="none" strike="noStrike" dirty="0">
                          <a:effectLst/>
                        </a:rPr>
                        <a:t>Model</a:t>
                      </a:r>
                      <a:endParaRPr lang="en-US" sz="1400" b="0" i="0" u="none" strike="noStrike" dirty="0">
                        <a:solidFill>
                          <a:schemeClr val="bg1"/>
                        </a:solidFill>
                        <a:effectLst/>
                        <a:latin typeface="Calibri" panose="020F0502020204030204" pitchFamily="34" charset="0"/>
                      </a:endParaRPr>
                    </a:p>
                  </a:txBody>
                  <a:tcPr marL="7772" marR="7772" marT="7772" marB="0" anchor="b"/>
                </a:tc>
                <a:extLst>
                  <a:ext uri="{0D108BD9-81ED-4DB2-BD59-A6C34878D82A}">
                    <a16:rowId xmlns:a16="http://schemas.microsoft.com/office/drawing/2014/main" xmlns="" val="10000"/>
                  </a:ext>
                </a:extLst>
              </a:tr>
              <a:tr h="230339">
                <a:tc>
                  <a:txBody>
                    <a:bodyPr/>
                    <a:lstStyle/>
                    <a:p>
                      <a:pPr algn="l" fontAlgn="b"/>
                      <a:r>
                        <a:rPr lang="en-US" sz="1300" b="0" i="0" u="none" strike="noStrike" dirty="0" smtClean="0">
                          <a:solidFill>
                            <a:srgbClr val="404040"/>
                          </a:solidFill>
                          <a:effectLst/>
                          <a:latin typeface="Calibri" panose="020F0502020204030204" pitchFamily="34" charset="0"/>
                        </a:rPr>
                        <a:t>Model</a:t>
                      </a:r>
                      <a:r>
                        <a:rPr lang="en-US" sz="1300" b="0" i="0" u="none" strike="noStrike" baseline="0" dirty="0" smtClean="0">
                          <a:solidFill>
                            <a:srgbClr val="404040"/>
                          </a:solidFill>
                          <a:effectLst/>
                          <a:latin typeface="Calibri" panose="020F0502020204030204" pitchFamily="34" charset="0"/>
                        </a:rPr>
                        <a:t> Tuning</a:t>
                      </a:r>
                      <a:endParaRPr lang="en-US" sz="1300" b="0" i="0" u="none" strike="noStrike" dirty="0">
                        <a:solidFill>
                          <a:srgbClr val="40404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xmlns="" val="10001"/>
                  </a:ext>
                </a:extLst>
              </a:tr>
              <a:tr h="230339">
                <a:tc>
                  <a:txBody>
                    <a:bodyPr/>
                    <a:lstStyle/>
                    <a:p>
                      <a:pPr algn="l" fontAlgn="b"/>
                      <a:r>
                        <a:rPr lang="en-US" sz="1300" b="0" i="0" u="none" strike="noStrike" dirty="0" smtClean="0">
                          <a:solidFill>
                            <a:srgbClr val="404040"/>
                          </a:solidFill>
                          <a:effectLst/>
                          <a:latin typeface="Calibri" panose="020F0502020204030204" pitchFamily="34" charset="0"/>
                        </a:rPr>
                        <a:t>Evaluation</a:t>
                      </a:r>
                      <a:r>
                        <a:rPr lang="en-US" sz="1300" b="0" i="0" u="none" strike="noStrike" baseline="0" dirty="0" smtClean="0">
                          <a:solidFill>
                            <a:srgbClr val="404040"/>
                          </a:solidFill>
                          <a:effectLst/>
                          <a:latin typeface="Calibri" panose="020F0502020204030204" pitchFamily="34" charset="0"/>
                        </a:rPr>
                        <a:t> &amp; </a:t>
                      </a:r>
                      <a:r>
                        <a:rPr lang="en-US" sz="1300" b="0" i="0" u="none" strike="noStrike" dirty="0" smtClean="0">
                          <a:solidFill>
                            <a:srgbClr val="404040"/>
                          </a:solidFill>
                          <a:effectLst/>
                          <a:latin typeface="Calibri" panose="020F0502020204030204" pitchFamily="34" charset="0"/>
                        </a:rPr>
                        <a:t>Interpretation</a:t>
                      </a:r>
                      <a:endParaRPr lang="en-US" sz="1300" b="0" i="0" u="none" strike="noStrike" dirty="0">
                        <a:solidFill>
                          <a:srgbClr val="404040"/>
                        </a:solidFill>
                        <a:effectLst/>
                        <a:latin typeface="Calibri" panose="020F0502020204030204" pitchFamily="34" charset="0"/>
                      </a:endParaRPr>
                    </a:p>
                  </a:txBody>
                  <a:tcPr marL="9525" marR="9525" marT="9525" marB="0" anchor="b"/>
                </a:tc>
              </a:tr>
              <a:tr h="230339">
                <a:tc>
                  <a:txBody>
                    <a:bodyPr/>
                    <a:lstStyle/>
                    <a:p>
                      <a:pPr algn="l" fontAlgn="b"/>
                      <a:r>
                        <a:rPr lang="en-US" sz="1300" b="0" i="0" u="none" strike="noStrike" dirty="0">
                          <a:solidFill>
                            <a:srgbClr val="404040"/>
                          </a:solidFill>
                          <a:effectLst/>
                          <a:latin typeface="Calibri" panose="020F0502020204030204" pitchFamily="34" charset="0"/>
                        </a:rPr>
                        <a:t>Report Writing</a:t>
                      </a:r>
                    </a:p>
                  </a:txBody>
                  <a:tcPr marL="9525" marR="9525" marT="9525" marB="0" anchor="b"/>
                </a:tc>
              </a:tr>
            </a:tbl>
          </a:graphicData>
        </a:graphic>
      </p:graphicFrame>
      <p:graphicFrame>
        <p:nvGraphicFramePr>
          <p:cNvPr id="24" name="Table 23"/>
          <p:cNvGraphicFramePr>
            <a:graphicFrameLocks noGrp="1"/>
          </p:cNvGraphicFramePr>
          <p:nvPr>
            <p:extLst>
              <p:ext uri="{D42A27DB-BD31-4B8C-83A1-F6EECF244321}">
                <p14:modId xmlns:p14="http://schemas.microsoft.com/office/powerpoint/2010/main" val="2157557878"/>
              </p:ext>
            </p:extLst>
          </p:nvPr>
        </p:nvGraphicFramePr>
        <p:xfrm>
          <a:off x="9448800" y="4006600"/>
          <a:ext cx="2632173" cy="1499691"/>
        </p:xfrm>
        <a:graphic>
          <a:graphicData uri="http://schemas.openxmlformats.org/drawingml/2006/table">
            <a:tbl>
              <a:tblPr firstRow="1" bandRow="1">
                <a:tableStyleId>{5DA37D80-6434-44D0-A028-1B22A696006F}</a:tableStyleId>
              </a:tblPr>
              <a:tblGrid>
                <a:gridCol w="2632173">
                  <a:extLst>
                    <a:ext uri="{9D8B030D-6E8A-4147-A177-3AD203B41FA5}">
                      <a16:colId xmlns:a16="http://schemas.microsoft.com/office/drawing/2014/main" xmlns="" val="20000"/>
                    </a:ext>
                  </a:extLst>
                </a:gridCol>
              </a:tblGrid>
              <a:tr h="55269">
                <a:tc>
                  <a:txBody>
                    <a:bodyPr/>
                    <a:lstStyle/>
                    <a:p>
                      <a:pPr algn="l" fontAlgn="b"/>
                      <a:r>
                        <a:rPr lang="en-US" sz="1300" b="0" i="0" u="none" strike="noStrike" dirty="0">
                          <a:solidFill>
                            <a:srgbClr val="404040"/>
                          </a:solidFill>
                          <a:effectLst/>
                          <a:latin typeface="Calibri" panose="020F0502020204030204" pitchFamily="34" charset="0"/>
                        </a:rPr>
                        <a:t>Model Tuning</a:t>
                      </a:r>
                    </a:p>
                  </a:txBody>
                  <a:tcPr marL="9525" marR="9525" marT="9525" marB="0" anchor="b"/>
                </a:tc>
                <a:extLst>
                  <a:ext uri="{0D108BD9-81ED-4DB2-BD59-A6C34878D82A}">
                    <a16:rowId xmlns:a16="http://schemas.microsoft.com/office/drawing/2014/main" xmlns="" val="10000"/>
                  </a:ext>
                </a:extLst>
              </a:tr>
              <a:tr h="63354">
                <a:tc>
                  <a:txBody>
                    <a:bodyPr/>
                    <a:lstStyle/>
                    <a:p>
                      <a:pPr algn="l" fontAlgn="b"/>
                      <a:r>
                        <a:rPr lang="en-US" sz="1300" b="0" i="0" u="none" strike="noStrike" dirty="0" smtClean="0">
                          <a:solidFill>
                            <a:srgbClr val="404040"/>
                          </a:solidFill>
                          <a:effectLst/>
                          <a:latin typeface="Calibri" panose="020F0502020204030204" pitchFamily="34" charset="0"/>
                        </a:rPr>
                        <a:t>Evaluation &amp; Interpretation</a:t>
                      </a:r>
                      <a:endParaRPr lang="en-US" sz="1300" b="0" i="0" u="none" strike="noStrike" dirty="0">
                        <a:solidFill>
                          <a:srgbClr val="40404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xmlns="" val="10001"/>
                  </a:ext>
                </a:extLst>
              </a:tr>
              <a:tr h="108595">
                <a:tc>
                  <a:txBody>
                    <a:bodyPr/>
                    <a:lstStyle/>
                    <a:p>
                      <a:pPr algn="l" fontAlgn="b"/>
                      <a:r>
                        <a:rPr lang="en-US" sz="1300" b="0" i="0" u="none" strike="noStrike" dirty="0">
                          <a:solidFill>
                            <a:srgbClr val="404040"/>
                          </a:solidFill>
                          <a:effectLst/>
                          <a:latin typeface="Calibri" panose="020F0502020204030204" pitchFamily="34" charset="0"/>
                        </a:rPr>
                        <a:t>Report Writing</a:t>
                      </a:r>
                    </a:p>
                  </a:txBody>
                  <a:tcPr marL="9525" marR="9525" marT="9525" marB="0" anchor="b"/>
                </a:tc>
                <a:extLst>
                  <a:ext uri="{0D108BD9-81ED-4DB2-BD59-A6C34878D82A}">
                    <a16:rowId xmlns:a16="http://schemas.microsoft.com/office/drawing/2014/main" xmlns="" val="10002"/>
                  </a:ext>
                </a:extLst>
              </a:tr>
              <a:tr h="108595">
                <a:tc>
                  <a:txBody>
                    <a:bodyPr/>
                    <a:lstStyle/>
                    <a:p>
                      <a:pPr algn="l" fontAlgn="b"/>
                      <a:r>
                        <a:rPr lang="en-US" sz="1400" u="none" strike="noStrike" dirty="0">
                          <a:effectLst/>
                        </a:rPr>
                        <a:t>Preparation &amp; submission of Solution</a:t>
                      </a:r>
                      <a:endParaRPr lang="en-US" sz="1400" b="0" i="0" u="none" strike="noStrike" dirty="0">
                        <a:solidFill>
                          <a:srgbClr val="000000"/>
                        </a:solidFill>
                        <a:effectLst/>
                        <a:latin typeface="Calibri" panose="020F0502020204030204" pitchFamily="34" charset="0"/>
                      </a:endParaRPr>
                    </a:p>
                  </a:txBody>
                  <a:tcPr marL="7772" marR="7772" marT="7772" marB="0" anchor="b"/>
                </a:tc>
                <a:extLst>
                  <a:ext uri="{0D108BD9-81ED-4DB2-BD59-A6C34878D82A}">
                    <a16:rowId xmlns:a16="http://schemas.microsoft.com/office/drawing/2014/main" xmlns="" val="10007"/>
                  </a:ext>
                </a:extLst>
              </a:tr>
              <a:tr h="55269">
                <a:tc>
                  <a:txBody>
                    <a:bodyPr/>
                    <a:lstStyle/>
                    <a:p>
                      <a:pPr algn="l" fontAlgn="b"/>
                      <a:r>
                        <a:rPr lang="en-US" sz="1400" u="none" strike="noStrike" dirty="0">
                          <a:effectLst/>
                        </a:rPr>
                        <a:t>Review of solution</a:t>
                      </a:r>
                      <a:endParaRPr lang="en-US" sz="1400" b="0" i="0" u="none" strike="noStrike" dirty="0">
                        <a:solidFill>
                          <a:srgbClr val="000000"/>
                        </a:solidFill>
                        <a:effectLst/>
                        <a:latin typeface="Calibri" panose="020F0502020204030204" pitchFamily="34" charset="0"/>
                      </a:endParaRPr>
                    </a:p>
                  </a:txBody>
                  <a:tcPr marL="7772" marR="7772" marT="7772" marB="0" anchor="b"/>
                </a:tc>
                <a:extLst>
                  <a:ext uri="{0D108BD9-81ED-4DB2-BD59-A6C34878D82A}">
                    <a16:rowId xmlns:a16="http://schemas.microsoft.com/office/drawing/2014/main" xmlns="" val="10008"/>
                  </a:ext>
                </a:extLst>
              </a:tr>
              <a:tr h="55269">
                <a:tc>
                  <a:txBody>
                    <a:bodyPr/>
                    <a:lstStyle/>
                    <a:p>
                      <a:pPr algn="l" fontAlgn="b"/>
                      <a:r>
                        <a:rPr lang="en-US" sz="1400" u="none" strike="noStrike" dirty="0">
                          <a:effectLst/>
                        </a:rPr>
                        <a:t>Viva Voce</a:t>
                      </a:r>
                      <a:endParaRPr lang="en-US" sz="1400" b="1" i="0" u="none" strike="noStrike" dirty="0">
                        <a:solidFill>
                          <a:srgbClr val="000000"/>
                        </a:solidFill>
                        <a:effectLst/>
                        <a:latin typeface="Arial" panose="020B0604020202020204" pitchFamily="34" charset="0"/>
                      </a:endParaRPr>
                    </a:p>
                  </a:txBody>
                  <a:tcPr marL="7772" marR="7772" marT="7772" marB="0" anchor="b">
                    <a:solidFill>
                      <a:srgbClr val="92D050">
                        <a:alpha val="20000"/>
                      </a:srgbClr>
                    </a:solidFill>
                  </a:tcPr>
                </a:tc>
                <a:extLst>
                  <a:ext uri="{0D108BD9-81ED-4DB2-BD59-A6C34878D82A}">
                    <a16:rowId xmlns:a16="http://schemas.microsoft.com/office/drawing/2014/main" xmlns="" val="10009"/>
                  </a:ext>
                </a:extLst>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3844487379"/>
              </p:ext>
            </p:extLst>
          </p:nvPr>
        </p:nvGraphicFramePr>
        <p:xfrm>
          <a:off x="2976718" y="1066800"/>
          <a:ext cx="2128682" cy="1443990"/>
        </p:xfrm>
        <a:graphic>
          <a:graphicData uri="http://schemas.openxmlformats.org/drawingml/2006/table">
            <a:tbl>
              <a:tblPr bandRow="1">
                <a:tableStyleId>{BDBED569-4797-4DF1-A0F4-6AAB3CD982D8}</a:tableStyleId>
              </a:tblPr>
              <a:tblGrid>
                <a:gridCol w="2128682">
                  <a:extLst>
                    <a:ext uri="{9D8B030D-6E8A-4147-A177-3AD203B41FA5}">
                      <a16:colId xmlns:a16="http://schemas.microsoft.com/office/drawing/2014/main" xmlns="" val="20000"/>
                    </a:ext>
                  </a:extLst>
                </a:gridCol>
              </a:tblGrid>
              <a:tr h="127149">
                <a:tc>
                  <a:txBody>
                    <a:bodyPr/>
                    <a:lstStyle/>
                    <a:p>
                      <a:pPr algn="l" fontAlgn="b"/>
                      <a:r>
                        <a:rPr lang="en-US" sz="1300" b="0" i="0" u="none" strike="noStrike" dirty="0">
                          <a:solidFill>
                            <a:srgbClr val="404040"/>
                          </a:solidFill>
                          <a:effectLst/>
                          <a:latin typeface="Calibri" panose="020F0502020204030204" pitchFamily="34" charset="0"/>
                        </a:rPr>
                        <a:t>Outlier- Identification, Visualization and handling</a:t>
                      </a:r>
                    </a:p>
                  </a:txBody>
                  <a:tcPr marL="9525" marR="9525" marT="9525" marB="0" anchor="b"/>
                </a:tc>
                <a:extLst>
                  <a:ext uri="{0D108BD9-81ED-4DB2-BD59-A6C34878D82A}">
                    <a16:rowId xmlns:a16="http://schemas.microsoft.com/office/drawing/2014/main" xmlns="" val="10000"/>
                  </a:ext>
                </a:extLst>
              </a:tr>
              <a:tr h="127149">
                <a:tc>
                  <a:txBody>
                    <a:bodyPr/>
                    <a:lstStyle/>
                    <a:p>
                      <a:pPr algn="l" fontAlgn="b"/>
                      <a:r>
                        <a:rPr lang="en-US" sz="1300" b="0" i="0" u="none" strike="noStrike">
                          <a:solidFill>
                            <a:srgbClr val="404040"/>
                          </a:solidFill>
                          <a:effectLst/>
                          <a:latin typeface="Calibri" panose="020F0502020204030204" pitchFamily="34" charset="0"/>
                        </a:rPr>
                        <a:t>Correlation Visualization</a:t>
                      </a:r>
                    </a:p>
                  </a:txBody>
                  <a:tcPr marL="9525" marR="9525" marT="9525" marB="0" anchor="b"/>
                </a:tc>
              </a:tr>
              <a:tr h="127149">
                <a:tc>
                  <a:txBody>
                    <a:bodyPr/>
                    <a:lstStyle/>
                    <a:p>
                      <a:pPr algn="l" fontAlgn="b"/>
                      <a:r>
                        <a:rPr lang="en-US" sz="1300" b="0" i="0" u="none" strike="noStrike">
                          <a:solidFill>
                            <a:srgbClr val="404040"/>
                          </a:solidFill>
                          <a:effectLst/>
                          <a:latin typeface="Calibri" panose="020F0502020204030204" pitchFamily="34" charset="0"/>
                        </a:rPr>
                        <a:t>Handling of Categorical values</a:t>
                      </a:r>
                    </a:p>
                  </a:txBody>
                  <a:tcPr marL="9525" marR="9525" marT="9525" marB="0" anchor="b"/>
                </a:tc>
              </a:tr>
              <a:tr h="169985">
                <a:tc>
                  <a:txBody>
                    <a:bodyPr/>
                    <a:lstStyle/>
                    <a:p>
                      <a:pPr algn="l" fontAlgn="b"/>
                      <a:r>
                        <a:rPr lang="en-US" sz="1300" b="0" i="0" u="none" strike="noStrike">
                          <a:solidFill>
                            <a:srgbClr val="404040"/>
                          </a:solidFill>
                          <a:effectLst/>
                          <a:latin typeface="Calibri" panose="020F0502020204030204" pitchFamily="34" charset="0"/>
                        </a:rPr>
                        <a:t>Scale Dataset</a:t>
                      </a:r>
                    </a:p>
                  </a:txBody>
                  <a:tcPr marL="9525" marR="9525" marT="9525" marB="0" anchor="b"/>
                </a:tc>
                <a:extLst>
                  <a:ext uri="{0D108BD9-81ED-4DB2-BD59-A6C34878D82A}">
                    <a16:rowId xmlns:a16="http://schemas.microsoft.com/office/drawing/2014/main" xmlns="" val="10001"/>
                  </a:ext>
                </a:extLst>
              </a:tr>
              <a:tr h="169985">
                <a:tc>
                  <a:txBody>
                    <a:bodyPr/>
                    <a:lstStyle/>
                    <a:p>
                      <a:pPr algn="l" fontAlgn="b"/>
                      <a:r>
                        <a:rPr lang="en-US" sz="1300" b="0" i="0" u="none" strike="noStrike">
                          <a:solidFill>
                            <a:srgbClr val="404040"/>
                          </a:solidFill>
                          <a:effectLst/>
                          <a:latin typeface="Calibri" panose="020F0502020204030204" pitchFamily="34" charset="0"/>
                        </a:rPr>
                        <a:t>SMOTE/SMOTENC/RUS/ROS</a:t>
                      </a:r>
                    </a:p>
                  </a:txBody>
                  <a:tcPr marL="9525" marR="9525" marT="9525" marB="0" anchor="b"/>
                </a:tc>
                <a:extLst>
                  <a:ext uri="{0D108BD9-81ED-4DB2-BD59-A6C34878D82A}">
                    <a16:rowId xmlns:a16="http://schemas.microsoft.com/office/drawing/2014/main" xmlns="" val="10002"/>
                  </a:ext>
                </a:extLst>
              </a:tr>
              <a:tr h="169985">
                <a:tc>
                  <a:txBody>
                    <a:bodyPr/>
                    <a:lstStyle/>
                    <a:p>
                      <a:pPr algn="l" fontAlgn="b"/>
                      <a:r>
                        <a:rPr lang="en-US" sz="1300" b="0" i="0" u="none" strike="noStrike" dirty="0">
                          <a:solidFill>
                            <a:srgbClr val="404040"/>
                          </a:solidFill>
                          <a:effectLst/>
                          <a:latin typeface="Calibri" panose="020F0502020204030204" pitchFamily="34" charset="0"/>
                        </a:rPr>
                        <a:t>Visualizations</a:t>
                      </a:r>
                    </a:p>
                  </a:txBody>
                  <a:tcPr marL="9525" marR="9525" marT="9525" marB="0" anchor="b"/>
                </a:tc>
                <a:extLst>
                  <a:ext uri="{0D108BD9-81ED-4DB2-BD59-A6C34878D82A}">
                    <a16:rowId xmlns:a16="http://schemas.microsoft.com/office/drawing/2014/main" xmlns="" val="10003"/>
                  </a:ext>
                </a:extLst>
              </a:tr>
            </a:tbl>
          </a:graphicData>
        </a:graphic>
      </p:graphicFrame>
      <p:sp>
        <p:nvSpPr>
          <p:cNvPr id="26" name="Rectangle 25"/>
          <p:cNvSpPr/>
          <p:nvPr/>
        </p:nvSpPr>
        <p:spPr>
          <a:xfrm>
            <a:off x="1066352" y="2566076"/>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8" name="Rectangle 27"/>
          <p:cNvSpPr/>
          <p:nvPr/>
        </p:nvSpPr>
        <p:spPr>
          <a:xfrm>
            <a:off x="4076741"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9" name="Rectangle 28"/>
          <p:cNvSpPr/>
          <p:nvPr/>
        </p:nvSpPr>
        <p:spPr>
          <a:xfrm>
            <a:off x="6779431" y="2639305"/>
            <a:ext cx="45719" cy="701581"/>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0" name="Rectangle 29"/>
          <p:cNvSpPr/>
          <p:nvPr/>
        </p:nvSpPr>
        <p:spPr>
          <a:xfrm>
            <a:off x="9653454"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1" name="TextBox 30"/>
          <p:cNvSpPr txBox="1"/>
          <p:nvPr/>
        </p:nvSpPr>
        <p:spPr>
          <a:xfrm>
            <a:off x="1100193" y="2771001"/>
            <a:ext cx="728159" cy="276999"/>
          </a:xfrm>
          <a:prstGeom prst="rect">
            <a:avLst/>
          </a:prstGeom>
          <a:solidFill>
            <a:srgbClr val="92D050"/>
          </a:solidFill>
        </p:spPr>
        <p:txBody>
          <a:bodyPr wrap="square" rtlCol="0">
            <a:spAutoFit/>
          </a:bodyPr>
          <a:lstStyle/>
          <a:p>
            <a:r>
              <a:rPr lang="en-US" sz="1200" dirty="0"/>
              <a:t>Week 01</a:t>
            </a:r>
          </a:p>
        </p:txBody>
      </p:sp>
      <p:sp>
        <p:nvSpPr>
          <p:cNvPr id="32" name="TextBox 31"/>
          <p:cNvSpPr txBox="1"/>
          <p:nvPr/>
        </p:nvSpPr>
        <p:spPr>
          <a:xfrm>
            <a:off x="4099152" y="2771001"/>
            <a:ext cx="728159" cy="276999"/>
          </a:xfrm>
          <a:prstGeom prst="rect">
            <a:avLst/>
          </a:prstGeom>
          <a:solidFill>
            <a:schemeClr val="accent1">
              <a:lumMod val="60000"/>
              <a:lumOff val="40000"/>
            </a:schemeClr>
          </a:solidFill>
        </p:spPr>
        <p:txBody>
          <a:bodyPr wrap="square" rtlCol="0">
            <a:spAutoFit/>
          </a:bodyPr>
          <a:lstStyle/>
          <a:p>
            <a:r>
              <a:rPr lang="en-US" sz="1200" dirty="0"/>
              <a:t>Week 03</a:t>
            </a:r>
          </a:p>
        </p:txBody>
      </p:sp>
      <p:sp>
        <p:nvSpPr>
          <p:cNvPr id="33" name="TextBox 32"/>
          <p:cNvSpPr txBox="1"/>
          <p:nvPr/>
        </p:nvSpPr>
        <p:spPr>
          <a:xfrm>
            <a:off x="6934200" y="3048000"/>
            <a:ext cx="728159" cy="276999"/>
          </a:xfrm>
          <a:prstGeom prst="rect">
            <a:avLst/>
          </a:prstGeom>
          <a:solidFill>
            <a:schemeClr val="bg1">
              <a:lumMod val="85000"/>
            </a:schemeClr>
          </a:solidFill>
        </p:spPr>
        <p:txBody>
          <a:bodyPr wrap="square" rtlCol="0">
            <a:spAutoFit/>
          </a:bodyPr>
          <a:lstStyle/>
          <a:p>
            <a:r>
              <a:rPr lang="en-US" sz="1200" dirty="0"/>
              <a:t>Week 05</a:t>
            </a:r>
          </a:p>
        </p:txBody>
      </p:sp>
      <p:sp>
        <p:nvSpPr>
          <p:cNvPr id="34" name="TextBox 33"/>
          <p:cNvSpPr txBox="1"/>
          <p:nvPr/>
        </p:nvSpPr>
        <p:spPr>
          <a:xfrm>
            <a:off x="9677400" y="2771001"/>
            <a:ext cx="728159" cy="276999"/>
          </a:xfrm>
          <a:prstGeom prst="rect">
            <a:avLst/>
          </a:prstGeom>
          <a:solidFill>
            <a:schemeClr val="bg1">
              <a:lumMod val="85000"/>
            </a:schemeClr>
          </a:solidFill>
        </p:spPr>
        <p:txBody>
          <a:bodyPr wrap="square" rtlCol="0">
            <a:spAutoFit/>
          </a:bodyPr>
          <a:lstStyle/>
          <a:p>
            <a:r>
              <a:rPr lang="en-US" sz="1200" dirty="0"/>
              <a:t>Week 07</a:t>
            </a:r>
          </a:p>
        </p:txBody>
      </p:sp>
      <p:sp>
        <p:nvSpPr>
          <p:cNvPr id="35" name="Rectangle 34"/>
          <p:cNvSpPr/>
          <p:nvPr/>
        </p:nvSpPr>
        <p:spPr>
          <a:xfrm flipH="1">
            <a:off x="2163633" y="3323384"/>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6" name="TextBox 35"/>
          <p:cNvSpPr txBox="1"/>
          <p:nvPr/>
        </p:nvSpPr>
        <p:spPr>
          <a:xfrm>
            <a:off x="2209352" y="3505200"/>
            <a:ext cx="728159" cy="276999"/>
          </a:xfrm>
          <a:prstGeom prst="rect">
            <a:avLst/>
          </a:prstGeom>
          <a:solidFill>
            <a:schemeClr val="accent1">
              <a:lumMod val="60000"/>
              <a:lumOff val="40000"/>
            </a:schemeClr>
          </a:solidFill>
        </p:spPr>
        <p:txBody>
          <a:bodyPr wrap="square" rtlCol="0">
            <a:spAutoFit/>
          </a:bodyPr>
          <a:lstStyle/>
          <a:p>
            <a:r>
              <a:rPr lang="en-US" sz="1200" dirty="0"/>
              <a:t>Week 02</a:t>
            </a:r>
          </a:p>
        </p:txBody>
      </p:sp>
      <p:sp>
        <p:nvSpPr>
          <p:cNvPr id="7" name="Rectangle 6"/>
          <p:cNvSpPr/>
          <p:nvPr/>
        </p:nvSpPr>
        <p:spPr>
          <a:xfrm>
            <a:off x="0" y="3293714"/>
            <a:ext cx="12192000" cy="59085"/>
          </a:xfrm>
          <a:prstGeom prst="rect">
            <a:avLst/>
          </a:prstGeom>
          <a:solidFill>
            <a:schemeClr val="bg1">
              <a:lumMod val="7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p:nvPr/>
        </p:nvSpPr>
        <p:spPr>
          <a:xfrm flipH="1">
            <a:off x="55502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8" name="TextBox 37"/>
          <p:cNvSpPr txBox="1"/>
          <p:nvPr/>
        </p:nvSpPr>
        <p:spPr>
          <a:xfrm>
            <a:off x="5595993" y="3534616"/>
            <a:ext cx="728159" cy="276999"/>
          </a:xfrm>
          <a:prstGeom prst="rect">
            <a:avLst/>
          </a:prstGeom>
          <a:solidFill>
            <a:schemeClr val="accent1">
              <a:lumMod val="60000"/>
              <a:lumOff val="40000"/>
            </a:schemeClr>
          </a:solidFill>
        </p:spPr>
        <p:txBody>
          <a:bodyPr wrap="square" rtlCol="0">
            <a:spAutoFit/>
          </a:bodyPr>
          <a:lstStyle/>
          <a:p>
            <a:r>
              <a:rPr lang="en-US" sz="1200" dirty="0"/>
              <a:t>Week 04</a:t>
            </a:r>
          </a:p>
        </p:txBody>
      </p:sp>
      <p:sp>
        <p:nvSpPr>
          <p:cNvPr id="39" name="Rectangle 38"/>
          <p:cNvSpPr/>
          <p:nvPr/>
        </p:nvSpPr>
        <p:spPr>
          <a:xfrm flipH="1">
            <a:off x="84458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40" name="TextBox 39"/>
          <p:cNvSpPr txBox="1"/>
          <p:nvPr/>
        </p:nvSpPr>
        <p:spPr>
          <a:xfrm>
            <a:off x="8492041" y="3534616"/>
            <a:ext cx="728159" cy="276999"/>
          </a:xfrm>
          <a:prstGeom prst="rect">
            <a:avLst/>
          </a:prstGeom>
          <a:solidFill>
            <a:schemeClr val="bg1">
              <a:lumMod val="85000"/>
            </a:schemeClr>
          </a:solidFill>
        </p:spPr>
        <p:txBody>
          <a:bodyPr wrap="square" rtlCol="0">
            <a:spAutoFit/>
          </a:bodyPr>
          <a:lstStyle/>
          <a:p>
            <a:r>
              <a:rPr lang="en-US" sz="1200" dirty="0"/>
              <a:t>Week 06</a:t>
            </a:r>
          </a:p>
        </p:txBody>
      </p:sp>
      <p:sp>
        <p:nvSpPr>
          <p:cNvPr id="41" name="Rectangle 40"/>
          <p:cNvSpPr/>
          <p:nvPr/>
        </p:nvSpPr>
        <p:spPr>
          <a:xfrm flipH="1">
            <a:off x="111890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42" name="TextBox 41"/>
          <p:cNvSpPr txBox="1"/>
          <p:nvPr/>
        </p:nvSpPr>
        <p:spPr>
          <a:xfrm>
            <a:off x="11235241" y="3534616"/>
            <a:ext cx="728159" cy="276999"/>
          </a:xfrm>
          <a:prstGeom prst="rect">
            <a:avLst/>
          </a:prstGeom>
          <a:solidFill>
            <a:schemeClr val="accent4"/>
          </a:solidFill>
        </p:spPr>
        <p:txBody>
          <a:bodyPr wrap="square" rtlCol="0">
            <a:spAutoFit/>
          </a:bodyPr>
          <a:lstStyle/>
          <a:p>
            <a:r>
              <a:rPr lang="en-US" sz="1200" dirty="0"/>
              <a:t>Week 08</a:t>
            </a:r>
          </a:p>
        </p:txBody>
      </p:sp>
    </p:spTree>
    <p:extLst>
      <p:ext uri="{BB962C8B-B14F-4D97-AF65-F5344CB8AC3E}">
        <p14:creationId xmlns:p14="http://schemas.microsoft.com/office/powerpoint/2010/main" val="18966431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Resources </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308650781"/>
              </p:ext>
            </p:extLst>
          </p:nvPr>
        </p:nvGraphicFramePr>
        <p:xfrm>
          <a:off x="381000" y="1143000"/>
          <a:ext cx="10972801" cy="5364480"/>
        </p:xfrm>
        <a:graphic>
          <a:graphicData uri="http://schemas.openxmlformats.org/drawingml/2006/table">
            <a:tbl>
              <a:tblPr firstRow="1" bandRow="1">
                <a:tableStyleId>{5C22544A-7EE6-4342-B048-85BDC9FD1C3A}</a:tableStyleId>
              </a:tblPr>
              <a:tblGrid>
                <a:gridCol w="762000"/>
                <a:gridCol w="1295400"/>
                <a:gridCol w="1600200"/>
                <a:gridCol w="3200400"/>
                <a:gridCol w="4114801"/>
              </a:tblGrid>
              <a:tr h="52754">
                <a:tc>
                  <a:txBody>
                    <a:bodyPr/>
                    <a:lstStyle/>
                    <a:p>
                      <a:pPr marL="0" marR="0" algn="ctr">
                        <a:spcBef>
                          <a:spcPts val="0"/>
                        </a:spcBef>
                        <a:spcAft>
                          <a:spcPts val="0"/>
                        </a:spcAft>
                      </a:pPr>
                      <a:r>
                        <a:rPr lang="en-US" sz="1600" dirty="0" err="1">
                          <a:effectLst/>
                        </a:rPr>
                        <a:t>Sr</a:t>
                      </a:r>
                      <a:r>
                        <a:rPr lang="en-US" sz="1600" dirty="0">
                          <a:effectLst/>
                        </a:rPr>
                        <a:t> No</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dirty="0">
                          <a:effectLst/>
                        </a:rPr>
                        <a:t>Phase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 Type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Versions  if Applicable</a:t>
                      </a:r>
                      <a:endParaRPr lang="en-US" sz="1600">
                        <a:effectLst/>
                        <a:latin typeface="Times New Roman" panose="02020603050405020304" pitchFamily="18" charset="0"/>
                        <a:ea typeface="Times New Roman" panose="02020603050405020304" pitchFamily="18" charset="0"/>
                      </a:endParaRPr>
                    </a:p>
                  </a:txBody>
                  <a:tcPr marL="54392" marR="54392" marT="0" marB="0"/>
                </a:tc>
              </a:tr>
              <a:tr h="52754">
                <a:tc>
                  <a:txBody>
                    <a:bodyPr/>
                    <a:lstStyle/>
                    <a:p>
                      <a:pPr marL="0" marR="0" algn="ctr">
                        <a:spcBef>
                          <a:spcPts val="0"/>
                        </a:spcBef>
                        <a:spcAft>
                          <a:spcPts val="0"/>
                        </a:spcAft>
                      </a:pPr>
                      <a:r>
                        <a:rPr lang="en-US" sz="1600">
                          <a:effectLst/>
                        </a:rPr>
                        <a:t>1</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People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Mentor, Faculty, TA</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tr>
              <a:tr h="105508">
                <a:tc>
                  <a:txBody>
                    <a:bodyPr/>
                    <a:lstStyle/>
                    <a:p>
                      <a:pPr marL="0" marR="0" algn="ctr">
                        <a:spcBef>
                          <a:spcPts val="0"/>
                        </a:spcBef>
                        <a:spcAft>
                          <a:spcPts val="0"/>
                        </a:spcAft>
                      </a:pPr>
                      <a:r>
                        <a:rPr lang="en-US" sz="1600">
                          <a:effectLst/>
                        </a:rPr>
                        <a:t>2</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Hardware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GPU runtime on Google Colab </a:t>
                      </a:r>
                    </a:p>
                    <a:p>
                      <a:pPr marL="0" marR="0">
                        <a:spcBef>
                          <a:spcPts val="0"/>
                        </a:spcBef>
                        <a:spcAft>
                          <a:spcPts val="0"/>
                        </a:spcAft>
                      </a:pPr>
                      <a:r>
                        <a:rPr lang="en-US" sz="1600">
                          <a:effectLst/>
                        </a:rPr>
                        <a:t>Google Drive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tr>
              <a:tr h="896815">
                <a:tc>
                  <a:txBody>
                    <a:bodyPr/>
                    <a:lstStyle/>
                    <a:p>
                      <a:pPr marL="0" marR="0" algn="ctr">
                        <a:spcBef>
                          <a:spcPts val="0"/>
                        </a:spcBef>
                        <a:spcAft>
                          <a:spcPts val="0"/>
                        </a:spcAft>
                      </a:pPr>
                      <a:r>
                        <a:rPr lang="en-US" sz="1600">
                          <a:effectLst/>
                        </a:rPr>
                        <a:t>3</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All</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Software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err="1">
                          <a:effectLst/>
                        </a:rPr>
                        <a:t>Jupyter</a:t>
                      </a:r>
                      <a:r>
                        <a:rPr lang="en-US" sz="1600" dirty="0">
                          <a:effectLst/>
                        </a:rPr>
                        <a:t> Notebook</a:t>
                      </a:r>
                    </a:p>
                    <a:p>
                      <a:pPr marL="0" marR="0">
                        <a:spcBef>
                          <a:spcPts val="0"/>
                        </a:spcBef>
                        <a:spcAft>
                          <a:spcPts val="0"/>
                        </a:spcAft>
                      </a:pPr>
                      <a:r>
                        <a:rPr lang="en-US" sz="1600" dirty="0">
                          <a:effectLst/>
                        </a:rPr>
                        <a:t>Anaconda</a:t>
                      </a:r>
                    </a:p>
                    <a:p>
                      <a:pPr marL="0" marR="0">
                        <a:spcBef>
                          <a:spcPts val="0"/>
                        </a:spcBef>
                        <a:spcAft>
                          <a:spcPts val="0"/>
                        </a:spcAft>
                      </a:pPr>
                      <a:r>
                        <a:rPr lang="en-US" sz="1600" dirty="0">
                          <a:effectLst/>
                        </a:rPr>
                        <a:t>Python</a:t>
                      </a:r>
                    </a:p>
                    <a:p>
                      <a:pPr marL="0" marR="0">
                        <a:spcBef>
                          <a:spcPts val="0"/>
                        </a:spcBef>
                        <a:spcAft>
                          <a:spcPts val="0"/>
                        </a:spcAft>
                      </a:pPr>
                      <a:r>
                        <a:rPr lang="en-US" sz="1600" dirty="0">
                          <a:effectLst/>
                        </a:rPr>
                        <a:t>H2O Runtime</a:t>
                      </a:r>
                    </a:p>
                    <a:p>
                      <a:pPr marL="0" marR="0">
                        <a:spcBef>
                          <a:spcPts val="0"/>
                        </a:spcBef>
                        <a:spcAft>
                          <a:spcPts val="0"/>
                        </a:spcAft>
                      </a:pPr>
                      <a:r>
                        <a:rPr lang="en-US" sz="1600" dirty="0" err="1">
                          <a:effectLst/>
                        </a:rPr>
                        <a:t>CatBoost</a:t>
                      </a:r>
                      <a:r>
                        <a:rPr lang="en-US" sz="1600" dirty="0">
                          <a:effectLst/>
                        </a:rPr>
                        <a:t>, </a:t>
                      </a:r>
                    </a:p>
                    <a:p>
                      <a:pPr marL="0" marR="0">
                        <a:spcBef>
                          <a:spcPts val="0"/>
                        </a:spcBef>
                        <a:spcAft>
                          <a:spcPts val="0"/>
                        </a:spcAft>
                      </a:pPr>
                      <a:r>
                        <a:rPr lang="en-US" sz="1600" dirty="0">
                          <a:effectLst/>
                        </a:rPr>
                        <a:t>Category Encoders</a:t>
                      </a:r>
                    </a:p>
                    <a:p>
                      <a:pPr marL="0" marR="0">
                        <a:spcBef>
                          <a:spcPts val="0"/>
                        </a:spcBef>
                        <a:spcAft>
                          <a:spcPts val="0"/>
                        </a:spcAft>
                      </a:pPr>
                      <a:r>
                        <a:rPr lang="en-US" sz="1600" dirty="0" err="1">
                          <a:effectLst/>
                        </a:rPr>
                        <a:t>Dask</a:t>
                      </a:r>
                      <a:endParaRPr lang="en-US" sz="1600" dirty="0">
                        <a:effectLst/>
                      </a:endParaRPr>
                    </a:p>
                    <a:p>
                      <a:pPr marL="0" marR="0">
                        <a:spcBef>
                          <a:spcPts val="0"/>
                        </a:spcBef>
                        <a:spcAft>
                          <a:spcPts val="0"/>
                        </a:spcAft>
                      </a:pPr>
                      <a:r>
                        <a:rPr lang="en-US" sz="1600" dirty="0">
                          <a:effectLst/>
                        </a:rPr>
                        <a:t>Imbalanced Learn</a:t>
                      </a:r>
                    </a:p>
                    <a:p>
                      <a:pPr marL="0" marR="0">
                        <a:spcBef>
                          <a:spcPts val="0"/>
                        </a:spcBef>
                        <a:spcAft>
                          <a:spcPts val="0"/>
                        </a:spcAft>
                      </a:pPr>
                      <a:r>
                        <a:rPr lang="en-US" sz="1600" dirty="0" err="1">
                          <a:effectLst/>
                        </a:rPr>
                        <a:t>LightGBM</a:t>
                      </a:r>
                      <a:endParaRPr lang="en-US" sz="1600" dirty="0">
                        <a:effectLst/>
                      </a:endParaRPr>
                    </a:p>
                    <a:p>
                      <a:pPr marL="0" marR="0">
                        <a:spcBef>
                          <a:spcPts val="0"/>
                        </a:spcBef>
                        <a:spcAft>
                          <a:spcPts val="0"/>
                        </a:spcAft>
                      </a:pPr>
                      <a:r>
                        <a:rPr lang="en-US" sz="1600" dirty="0">
                          <a:effectLst/>
                        </a:rPr>
                        <a:t>XGBoost</a:t>
                      </a:r>
                    </a:p>
                    <a:p>
                      <a:pPr marL="0" marR="0">
                        <a:spcBef>
                          <a:spcPts val="0"/>
                        </a:spcBef>
                        <a:spcAft>
                          <a:spcPts val="0"/>
                        </a:spcAft>
                      </a:pPr>
                      <a:r>
                        <a:rPr lang="en-US" sz="1600" dirty="0" err="1" smtClean="0">
                          <a:effectLst/>
                        </a:rPr>
                        <a:t>Seaborn</a:t>
                      </a:r>
                      <a:endParaRPr lang="en-US" sz="1600" dirty="0" smtClean="0">
                        <a:effectLst/>
                      </a:endParaRPr>
                    </a:p>
                    <a:p>
                      <a:pPr marL="0" marR="0">
                        <a:spcBef>
                          <a:spcPts val="0"/>
                        </a:spcBef>
                        <a:spcAft>
                          <a:spcPts val="0"/>
                        </a:spcAft>
                      </a:pPr>
                      <a:r>
                        <a:rPr lang="en-US" sz="1600" dirty="0" smtClean="0">
                          <a:effectLst/>
                          <a:latin typeface="Times New Roman" panose="02020603050405020304" pitchFamily="18" charset="0"/>
                          <a:ea typeface="Times New Roman" panose="02020603050405020304" pitchFamily="18" charset="0"/>
                        </a:rPr>
                        <a:t>Driverless</a:t>
                      </a:r>
                      <a:r>
                        <a:rPr lang="en-US" sz="1600" baseline="0" dirty="0" smtClean="0">
                          <a:effectLst/>
                          <a:latin typeface="Times New Roman" panose="02020603050405020304" pitchFamily="18" charset="0"/>
                          <a:ea typeface="Times New Roman" panose="02020603050405020304" pitchFamily="18" charset="0"/>
                        </a:rPr>
                        <a:t> AI H2O.ai</a:t>
                      </a:r>
                      <a:endParaRPr lang="en-US" sz="1600" dirty="0" smtClean="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python:3.6.9 </a:t>
                      </a:r>
                    </a:p>
                    <a:p>
                      <a:pPr marL="0" marR="0">
                        <a:spcBef>
                          <a:spcPts val="0"/>
                        </a:spcBef>
                        <a:spcAft>
                          <a:spcPts val="0"/>
                        </a:spcAft>
                      </a:pPr>
                      <a:r>
                        <a:rPr lang="en-US" sz="1600" dirty="0">
                          <a:effectLst/>
                        </a:rPr>
                        <a:t>[GCC 8.4.0]</a:t>
                      </a:r>
                    </a:p>
                    <a:p>
                      <a:pPr marL="0" marR="0">
                        <a:spcBef>
                          <a:spcPts val="0"/>
                        </a:spcBef>
                        <a:spcAft>
                          <a:spcPts val="0"/>
                        </a:spcAft>
                      </a:pPr>
                      <a:r>
                        <a:rPr lang="en-US" sz="1600" dirty="0">
                          <a:effectLst/>
                        </a:rPr>
                        <a:t>scipy:1.4.1</a:t>
                      </a:r>
                    </a:p>
                    <a:p>
                      <a:pPr marL="0" marR="0">
                        <a:spcBef>
                          <a:spcPts val="0"/>
                        </a:spcBef>
                        <a:spcAft>
                          <a:spcPts val="0"/>
                        </a:spcAft>
                      </a:pPr>
                      <a:r>
                        <a:rPr lang="en-US" sz="1600" dirty="0">
                          <a:effectLst/>
                        </a:rPr>
                        <a:t>numpy:1.18.4</a:t>
                      </a:r>
                    </a:p>
                    <a:p>
                      <a:pPr marL="0" marR="0">
                        <a:spcBef>
                          <a:spcPts val="0"/>
                        </a:spcBef>
                        <a:spcAft>
                          <a:spcPts val="0"/>
                        </a:spcAft>
                      </a:pPr>
                      <a:r>
                        <a:rPr lang="en-US" sz="1600" dirty="0">
                          <a:effectLst/>
                        </a:rPr>
                        <a:t>pandas:1.0.3</a:t>
                      </a:r>
                    </a:p>
                    <a:p>
                      <a:pPr marL="0" marR="0">
                        <a:spcBef>
                          <a:spcPts val="0"/>
                        </a:spcBef>
                        <a:spcAft>
                          <a:spcPts val="0"/>
                        </a:spcAft>
                      </a:pPr>
                      <a:r>
                        <a:rPr lang="en-US" sz="1600" dirty="0">
                          <a:effectLst/>
                        </a:rPr>
                        <a:t>category-encoders:2.2.2</a:t>
                      </a:r>
                    </a:p>
                    <a:p>
                      <a:pPr marL="0" marR="0">
                        <a:spcBef>
                          <a:spcPts val="0"/>
                        </a:spcBef>
                        <a:spcAft>
                          <a:spcPts val="0"/>
                        </a:spcAft>
                      </a:pPr>
                      <a:r>
                        <a:rPr lang="en-US" sz="1600" dirty="0">
                          <a:effectLst/>
                        </a:rPr>
                        <a:t>catboost-0.23.2</a:t>
                      </a:r>
                    </a:p>
                    <a:p>
                      <a:pPr marL="0" marR="0">
                        <a:spcBef>
                          <a:spcPts val="0"/>
                        </a:spcBef>
                        <a:spcAft>
                          <a:spcPts val="0"/>
                        </a:spcAft>
                      </a:pPr>
                      <a:r>
                        <a:rPr lang="en-US" sz="1600" dirty="0">
                          <a:effectLst/>
                        </a:rPr>
                        <a:t>xgboost-0.90</a:t>
                      </a:r>
                    </a:p>
                    <a:p>
                      <a:pPr marL="0" marR="0">
                        <a:spcBef>
                          <a:spcPts val="0"/>
                        </a:spcBef>
                        <a:spcAft>
                          <a:spcPts val="0"/>
                        </a:spcAft>
                      </a:pPr>
                      <a:r>
                        <a:rPr lang="en-US" sz="1600" dirty="0">
                          <a:effectLst/>
                        </a:rPr>
                        <a:t>lightgbm-2.2.3</a:t>
                      </a:r>
                    </a:p>
                    <a:p>
                      <a:pPr marL="0" marR="0">
                        <a:spcBef>
                          <a:spcPts val="0"/>
                        </a:spcBef>
                        <a:spcAft>
                          <a:spcPts val="0"/>
                        </a:spcAft>
                      </a:pPr>
                      <a:r>
                        <a:rPr lang="en-US" sz="1600" dirty="0">
                          <a:effectLst/>
                        </a:rPr>
                        <a:t> </a:t>
                      </a:r>
                      <a:r>
                        <a:rPr lang="en-US" sz="1600" dirty="0" smtClean="0">
                          <a:effectLst/>
                        </a:rPr>
                        <a:t>ubuntu1~18.04.1</a:t>
                      </a:r>
                      <a:r>
                        <a:rPr lang="en-US" sz="1600" dirty="0">
                          <a:effectLst/>
                        </a:rPr>
                        <a:t>.</a:t>
                      </a:r>
                    </a:p>
                    <a:p>
                      <a:pPr marL="0" marR="0">
                        <a:spcBef>
                          <a:spcPts val="0"/>
                        </a:spcBef>
                        <a:spcAft>
                          <a:spcPts val="0"/>
                        </a:spcAft>
                      </a:pPr>
                      <a:r>
                        <a:rPr lang="en-US" sz="1600" dirty="0" err="1">
                          <a:effectLst/>
                        </a:rPr>
                        <a:t>openjdk</a:t>
                      </a:r>
                      <a:r>
                        <a:rPr lang="en-US" sz="1600" dirty="0">
                          <a:effectLst/>
                        </a:rPr>
                        <a:t> version "11.0.7" </a:t>
                      </a:r>
                    </a:p>
                    <a:p>
                      <a:pPr marL="0" marR="0">
                        <a:spcBef>
                          <a:spcPts val="0"/>
                        </a:spcBef>
                        <a:spcAft>
                          <a:spcPts val="0"/>
                        </a:spcAft>
                      </a:pPr>
                      <a:r>
                        <a:rPr lang="en-US" sz="1600" dirty="0" err="1">
                          <a:effectLst/>
                        </a:rPr>
                        <a:t>OpenJDK</a:t>
                      </a:r>
                      <a:r>
                        <a:rPr lang="en-US" sz="1600" dirty="0">
                          <a:effectLst/>
                        </a:rPr>
                        <a:t> Runtime Environment (build 11.0.7+10-post-Ubuntu-2ubuntu218.04</a:t>
                      </a:r>
                    </a:p>
                    <a:p>
                      <a:pPr marL="0" marR="0">
                        <a:spcBef>
                          <a:spcPts val="0"/>
                        </a:spcBef>
                        <a:spcAft>
                          <a:spcPts val="0"/>
                        </a:spcAft>
                      </a:pPr>
                      <a:r>
                        <a:rPr lang="en-US" sz="1600" dirty="0">
                          <a:effectLst/>
                        </a:rPr>
                        <a:t> </a:t>
                      </a:r>
                      <a:r>
                        <a:rPr lang="en-US" sz="1600" dirty="0" smtClean="0">
                          <a:effectLst/>
                        </a:rPr>
                        <a:t>colorama-0.4.3 h2o-3.30.0.3</a:t>
                      </a: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54392" marR="54392" marT="0" marB="0"/>
                </a:tc>
              </a:tr>
              <a:tr h="105508">
                <a:tc>
                  <a:txBody>
                    <a:bodyPr/>
                    <a:lstStyle/>
                    <a:p>
                      <a:pPr marL="0" marR="0" algn="ctr">
                        <a:spcBef>
                          <a:spcPts val="0"/>
                        </a:spcBef>
                        <a:spcAft>
                          <a:spcPts val="0"/>
                        </a:spcAft>
                      </a:pPr>
                      <a:r>
                        <a:rPr lang="en-US" sz="1600">
                          <a:effectLst/>
                        </a:rPr>
                        <a:t>4</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Collaboration</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Software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Google Meet</a:t>
                      </a:r>
                    </a:p>
                    <a:p>
                      <a:pPr marL="0" marR="0">
                        <a:spcBef>
                          <a:spcPts val="0"/>
                        </a:spcBef>
                        <a:spcAft>
                          <a:spcPts val="0"/>
                        </a:spcAft>
                      </a:pPr>
                      <a:r>
                        <a:rPr lang="en-US" sz="1600" dirty="0">
                          <a:effectLst/>
                        </a:rPr>
                        <a:t>GitHub</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tr>
              <a:tr h="158262">
                <a:tc>
                  <a:txBody>
                    <a:bodyPr/>
                    <a:lstStyle/>
                    <a:p>
                      <a:pPr marL="0" marR="0" algn="ctr">
                        <a:spcBef>
                          <a:spcPts val="0"/>
                        </a:spcBef>
                        <a:spcAft>
                          <a:spcPts val="0"/>
                        </a:spcAft>
                      </a:pPr>
                      <a:r>
                        <a:rPr lang="en-US" sz="1600">
                          <a:effectLst/>
                        </a:rPr>
                        <a:t>5</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Laptops</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16GB RAM, </a:t>
                      </a:r>
                      <a:r>
                        <a:rPr lang="en-US" sz="1600" dirty="0" smtClean="0">
                          <a:effectLst/>
                        </a:rPr>
                        <a:t>Windows </a:t>
                      </a:r>
                      <a:r>
                        <a:rPr lang="en-US" sz="1600" dirty="0">
                          <a:effectLst/>
                        </a:rPr>
                        <a:t>10, </a:t>
                      </a:r>
                      <a:r>
                        <a:rPr lang="en-US" sz="1600" dirty="0" smtClean="0">
                          <a:effectLst/>
                        </a:rPr>
                        <a:t>Intel </a:t>
                      </a:r>
                      <a:r>
                        <a:rPr lang="en-US" sz="1600" dirty="0">
                          <a:effectLst/>
                        </a:rPr>
                        <a:t>Core i7 </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54392" marR="54392" marT="0" marB="0"/>
                </a:tc>
              </a:tr>
            </a:tbl>
          </a:graphicData>
        </a:graphic>
      </p:graphicFrame>
      <p:sp>
        <p:nvSpPr>
          <p:cNvPr id="6" name="Rectangle 5"/>
          <p:cNvSpPr/>
          <p:nvPr/>
        </p:nvSpPr>
        <p:spPr>
          <a:xfrm>
            <a:off x="228600" y="2057400"/>
            <a:ext cx="11582400" cy="3505200"/>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0445891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Potential Data Challenges and Risks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966452020"/>
              </p:ext>
            </p:extLst>
          </p:nvPr>
        </p:nvGraphicFramePr>
        <p:xfrm>
          <a:off x="457200" y="1158240"/>
          <a:ext cx="11125199" cy="5029200"/>
        </p:xfrm>
        <a:graphic>
          <a:graphicData uri="http://schemas.openxmlformats.org/drawingml/2006/table">
            <a:tbl>
              <a:tblPr firstRow="1" bandRow="1">
                <a:tableStyleId>{5C22544A-7EE6-4342-B048-85BDC9FD1C3A}</a:tableStyleId>
              </a:tblPr>
              <a:tblGrid>
                <a:gridCol w="533400"/>
                <a:gridCol w="2362200"/>
                <a:gridCol w="4648200"/>
                <a:gridCol w="3581399"/>
              </a:tblGrid>
              <a:tr h="40640">
                <a:tc>
                  <a:txBody>
                    <a:bodyPr/>
                    <a:lstStyle/>
                    <a:p>
                      <a:pPr marL="0" marR="0">
                        <a:spcBef>
                          <a:spcPts val="0"/>
                        </a:spcBef>
                        <a:spcAft>
                          <a:spcPts val="0"/>
                        </a:spcAft>
                      </a:pPr>
                      <a:r>
                        <a:rPr lang="en-US" sz="1500" dirty="0" err="1">
                          <a:effectLst/>
                        </a:rPr>
                        <a:t>Sr</a:t>
                      </a:r>
                      <a:r>
                        <a:rPr lang="en-US" sz="1500" dirty="0">
                          <a:effectLst/>
                        </a:rPr>
                        <a:t> No</a:t>
                      </a:r>
                      <a:endParaRPr lang="en-US" sz="1500" dirty="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Data Challenge/Risk</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Description</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Mitigation</a:t>
                      </a:r>
                      <a:endParaRPr lang="en-US" sz="1500">
                        <a:effectLst/>
                        <a:latin typeface="Times New Roman" panose="02020603050405020304" pitchFamily="18" charset="0"/>
                        <a:ea typeface="Times New Roman" panose="02020603050405020304" pitchFamily="18" charset="0"/>
                      </a:endParaRPr>
                    </a:p>
                  </a:txBody>
                  <a:tcPr marL="39799" marR="39799" marT="0" marB="0"/>
                </a:tc>
              </a:tr>
              <a:tr h="81280">
                <a:tc>
                  <a:txBody>
                    <a:bodyPr/>
                    <a:lstStyle/>
                    <a:p>
                      <a:pPr marL="0" marR="0">
                        <a:spcBef>
                          <a:spcPts val="0"/>
                        </a:spcBef>
                        <a:spcAft>
                          <a:spcPts val="0"/>
                        </a:spcAft>
                      </a:pPr>
                      <a:r>
                        <a:rPr lang="en-US" sz="1500">
                          <a:effectLst/>
                        </a:rPr>
                        <a:t>1</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Input history data size was huge (116 MB)</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Due to very high size of historical data, our local machine had difficulties to pre and post process</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This data challenge was mitigated using Google Colab for executing whole project </a:t>
                      </a:r>
                      <a:endParaRPr lang="en-US" sz="1500">
                        <a:effectLst/>
                        <a:latin typeface="Times New Roman" panose="02020603050405020304" pitchFamily="18" charset="0"/>
                        <a:ea typeface="Times New Roman" panose="02020603050405020304" pitchFamily="18" charset="0"/>
                      </a:endParaRPr>
                    </a:p>
                  </a:txBody>
                  <a:tcPr marL="39799" marR="39799" marT="0" marB="0"/>
                </a:tc>
              </a:tr>
              <a:tr h="40640">
                <a:tc>
                  <a:txBody>
                    <a:bodyPr/>
                    <a:lstStyle/>
                    <a:p>
                      <a:pPr marL="0" marR="0">
                        <a:spcBef>
                          <a:spcPts val="0"/>
                        </a:spcBef>
                        <a:spcAft>
                          <a:spcPts val="0"/>
                        </a:spcAft>
                      </a:pPr>
                      <a:r>
                        <a:rPr lang="en-US" sz="1500">
                          <a:effectLst/>
                        </a:rPr>
                        <a:t>2</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Limited domain knowledge</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Due to limited domain knowledge decision taken to keep/ drop/ process/ merge/ various attributes</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This Risk was mitigated using inputs from Coordinator/ client.</a:t>
                      </a:r>
                      <a:endParaRPr lang="en-US" sz="1500">
                        <a:effectLst/>
                        <a:latin typeface="Times New Roman" panose="02020603050405020304" pitchFamily="18" charset="0"/>
                        <a:ea typeface="Times New Roman" panose="02020603050405020304" pitchFamily="18" charset="0"/>
                      </a:endParaRPr>
                    </a:p>
                  </a:txBody>
                  <a:tcPr marL="39799" marR="39799" marT="0" marB="0"/>
                </a:tc>
              </a:tr>
              <a:tr h="81280">
                <a:tc>
                  <a:txBody>
                    <a:bodyPr/>
                    <a:lstStyle/>
                    <a:p>
                      <a:pPr marL="0" marR="0">
                        <a:spcBef>
                          <a:spcPts val="0"/>
                        </a:spcBef>
                        <a:spcAft>
                          <a:spcPts val="0"/>
                        </a:spcAft>
                      </a:pPr>
                      <a:r>
                        <a:rPr lang="en-US" sz="1500">
                          <a:effectLst/>
                        </a:rPr>
                        <a:t>3</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Imbalanced label</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Distribution of Label was imbalanced.  Accepted to Denial ratio was 99.6/ 0.4</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Techniques such as SMOTE, Random Over Sampler, Random Under Sampling are used</a:t>
                      </a:r>
                      <a:endParaRPr lang="en-US" sz="1500">
                        <a:effectLst/>
                        <a:latin typeface="Times New Roman" panose="02020603050405020304" pitchFamily="18" charset="0"/>
                        <a:ea typeface="Times New Roman" panose="02020603050405020304" pitchFamily="18" charset="0"/>
                      </a:endParaRPr>
                    </a:p>
                  </a:txBody>
                  <a:tcPr marL="39799" marR="39799" marT="0" marB="0"/>
                </a:tc>
              </a:tr>
              <a:tr h="121920">
                <a:tc>
                  <a:txBody>
                    <a:bodyPr/>
                    <a:lstStyle/>
                    <a:p>
                      <a:pPr marL="0" marR="0">
                        <a:spcBef>
                          <a:spcPts val="0"/>
                        </a:spcBef>
                        <a:spcAft>
                          <a:spcPts val="0"/>
                        </a:spcAft>
                      </a:pPr>
                      <a:r>
                        <a:rPr lang="en-US" sz="1500">
                          <a:effectLst/>
                        </a:rPr>
                        <a:t>4</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Too many categories in features like Procedure code, Service Code, Diagnosis Code, Revenue Code</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IN" sz="1500">
                          <a:effectLst/>
                        </a:rPr>
                        <a:t>Too many categories in these fields and many blanks in procedure code. Treatments done on members do not require any procedure to be undertaken, but deleting the rows that have null values for the Procedure Code is not advisable as the Claims without Procedure Code do have Label of 0 and 1. </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IN" sz="1500" dirty="0">
                          <a:effectLst/>
                        </a:rPr>
                        <a:t>Project Sponsor provided the grouping rules and we applied them.</a:t>
                      </a:r>
                      <a:endParaRPr lang="en-US" sz="1500" dirty="0">
                        <a:effectLst/>
                        <a:latin typeface="Times New Roman" panose="02020603050405020304" pitchFamily="18" charset="0"/>
                        <a:ea typeface="Times New Roman" panose="02020603050405020304" pitchFamily="18" charset="0"/>
                      </a:endParaRPr>
                    </a:p>
                  </a:txBody>
                  <a:tcPr marL="39799" marR="39799" marT="0" marB="0"/>
                </a:tc>
              </a:tr>
              <a:tr h="40640">
                <a:tc>
                  <a:txBody>
                    <a:bodyPr/>
                    <a:lstStyle/>
                    <a:p>
                      <a:pPr marL="0" marR="0">
                        <a:spcBef>
                          <a:spcPts val="0"/>
                        </a:spcBef>
                        <a:spcAft>
                          <a:spcPts val="0"/>
                        </a:spcAft>
                      </a:pPr>
                      <a:r>
                        <a:rPr lang="en-US" sz="1500" dirty="0" smtClean="0">
                          <a:effectLst/>
                          <a:latin typeface="+mn-lt"/>
                          <a:ea typeface="+mn-ea"/>
                        </a:rPr>
                        <a:t>5</a:t>
                      </a:r>
                      <a:endParaRPr lang="en-US" sz="1500" dirty="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dirty="0">
                          <a:effectLst/>
                        </a:rPr>
                        <a:t>Lot of Categorical Features</a:t>
                      </a:r>
                      <a:endParaRPr lang="en-US" sz="1500" dirty="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dirty="0">
                          <a:effectLst/>
                        </a:rPr>
                        <a:t>There are almost 10 categorical features in the dataset.</a:t>
                      </a:r>
                      <a:endParaRPr lang="en-US" sz="1500" dirty="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Applied methods like Catboost that are more suited to such dataset</a:t>
                      </a:r>
                      <a:endParaRPr lang="en-US" sz="1500">
                        <a:effectLst/>
                        <a:latin typeface="Times New Roman" panose="02020603050405020304" pitchFamily="18" charset="0"/>
                        <a:ea typeface="Times New Roman" panose="02020603050405020304" pitchFamily="18" charset="0"/>
                      </a:endParaRPr>
                    </a:p>
                  </a:txBody>
                  <a:tcPr marL="39799" marR="39799" marT="0" marB="0"/>
                </a:tc>
              </a:tr>
              <a:tr h="40640">
                <a:tc>
                  <a:txBody>
                    <a:bodyPr/>
                    <a:lstStyle/>
                    <a:p>
                      <a:pPr marL="0" marR="0">
                        <a:spcBef>
                          <a:spcPts val="0"/>
                        </a:spcBef>
                        <a:spcAft>
                          <a:spcPts val="0"/>
                        </a:spcAft>
                      </a:pPr>
                      <a:r>
                        <a:rPr lang="en-US" sz="1500" dirty="0">
                          <a:effectLst/>
                          <a:latin typeface="+mn-lt"/>
                          <a:ea typeface="+mn-ea"/>
                        </a:rPr>
                        <a:t>6</a:t>
                      </a:r>
                      <a:endParaRPr lang="en-US" sz="1500" dirty="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dirty="0">
                          <a:effectLst/>
                        </a:rPr>
                        <a:t>Numerical values has outliers and high variances</a:t>
                      </a:r>
                      <a:endParaRPr lang="en-US" sz="1500" dirty="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Numerical data consisting of amounts were in very high degree of range.</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dirty="0">
                          <a:effectLst/>
                        </a:rPr>
                        <a:t>Drop outliers and keep range of values in a standard of range using techniques such as </a:t>
                      </a:r>
                      <a:r>
                        <a:rPr lang="en-US" sz="1500" dirty="0" err="1">
                          <a:effectLst/>
                        </a:rPr>
                        <a:t>MinMax</a:t>
                      </a:r>
                      <a:r>
                        <a:rPr lang="en-US" sz="1500" dirty="0">
                          <a:effectLst/>
                        </a:rPr>
                        <a:t> Scaler</a:t>
                      </a:r>
                      <a:endParaRPr lang="en-US" sz="1500" dirty="0">
                        <a:effectLst/>
                        <a:latin typeface="Times New Roman" panose="02020603050405020304" pitchFamily="18" charset="0"/>
                        <a:ea typeface="Times New Roman" panose="02020603050405020304" pitchFamily="18" charset="0"/>
                      </a:endParaRPr>
                    </a:p>
                  </a:txBody>
                  <a:tcPr marL="39799" marR="39799" marT="0" marB="0"/>
                </a:tc>
              </a:tr>
              <a:tr h="121920">
                <a:tc>
                  <a:txBody>
                    <a:bodyPr/>
                    <a:lstStyle/>
                    <a:p>
                      <a:pPr marL="0" marR="0">
                        <a:spcBef>
                          <a:spcPts val="0"/>
                        </a:spcBef>
                        <a:spcAft>
                          <a:spcPts val="0"/>
                        </a:spcAft>
                      </a:pPr>
                      <a:r>
                        <a:rPr lang="en-US" sz="1500">
                          <a:effectLst/>
                        </a:rPr>
                        <a:t>7</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Garbage/ Bad Data</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a:effectLst/>
                        </a:rPr>
                        <a:t>There are rows with blank Claim number, there are rows with denial reason codes specified against accepted claims, and there are rows with whitespaces in many columns.</a:t>
                      </a:r>
                      <a:endParaRPr lang="en-US" sz="1500">
                        <a:effectLst/>
                        <a:latin typeface="Times New Roman" panose="02020603050405020304" pitchFamily="18" charset="0"/>
                        <a:ea typeface="Times New Roman" panose="02020603050405020304" pitchFamily="18" charset="0"/>
                      </a:endParaRPr>
                    </a:p>
                  </a:txBody>
                  <a:tcPr marL="39799" marR="39799" marT="0" marB="0"/>
                </a:tc>
                <a:tc>
                  <a:txBody>
                    <a:bodyPr/>
                    <a:lstStyle/>
                    <a:p>
                      <a:pPr marL="0" marR="0">
                        <a:spcBef>
                          <a:spcPts val="0"/>
                        </a:spcBef>
                        <a:spcAft>
                          <a:spcPts val="0"/>
                        </a:spcAft>
                      </a:pPr>
                      <a:r>
                        <a:rPr lang="en-US" sz="1500" dirty="0">
                          <a:effectLst/>
                        </a:rPr>
                        <a:t>Deleted rows with blank Claim Number</a:t>
                      </a:r>
                    </a:p>
                    <a:p>
                      <a:pPr marL="0" marR="0">
                        <a:spcBef>
                          <a:spcPts val="0"/>
                        </a:spcBef>
                        <a:spcAft>
                          <a:spcPts val="0"/>
                        </a:spcAft>
                      </a:pPr>
                      <a:r>
                        <a:rPr lang="en-US" sz="1500" dirty="0">
                          <a:effectLst/>
                        </a:rPr>
                        <a:t>Deleted duplicate claim number + Claim line number combination, Replaced whitespaces with Null value.</a:t>
                      </a:r>
                      <a:endParaRPr lang="en-US" sz="1500" dirty="0">
                        <a:effectLst/>
                        <a:latin typeface="Times New Roman" panose="02020603050405020304" pitchFamily="18" charset="0"/>
                        <a:ea typeface="Times New Roman" panose="02020603050405020304" pitchFamily="18" charset="0"/>
                      </a:endParaRPr>
                    </a:p>
                  </a:txBody>
                  <a:tcPr marL="39799" marR="39799" marT="0" marB="0"/>
                </a:tc>
              </a:tr>
            </a:tbl>
          </a:graphicData>
        </a:graphic>
      </p:graphicFrame>
      <p:sp>
        <p:nvSpPr>
          <p:cNvPr id="6" name="Rectangle 5"/>
          <p:cNvSpPr/>
          <p:nvPr/>
        </p:nvSpPr>
        <p:spPr>
          <a:xfrm>
            <a:off x="304800" y="2286000"/>
            <a:ext cx="11582400" cy="2286000"/>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5328577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Preprocessing: Data Observations</a:t>
            </a:r>
            <a:endParaRPr lang="en-US" dirty="0"/>
          </a:p>
        </p:txBody>
      </p:sp>
      <p:sp>
        <p:nvSpPr>
          <p:cNvPr id="6" name="Content Placeholder 3">
            <a:extLst>
              <a:ext uri="{FF2B5EF4-FFF2-40B4-BE49-F238E27FC236}">
                <a16:creationId xmlns:a16="http://schemas.microsoft.com/office/drawing/2014/main" xmlns="" id="{6936F325-6BD0-434C-88CC-C96C1D632A54}"/>
              </a:ext>
            </a:extLst>
          </p:cNvPr>
          <p:cNvSpPr txBox="1">
            <a:spLocks/>
          </p:cNvSpPr>
          <p:nvPr/>
        </p:nvSpPr>
        <p:spPr>
          <a:xfrm>
            <a:off x="381000" y="1102415"/>
            <a:ext cx="1181100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IN" sz="2000" dirty="0" smtClean="0"/>
              <a:t>Data </a:t>
            </a:r>
            <a:r>
              <a:rPr lang="en-IN" sz="2000" dirty="0"/>
              <a:t>is available in excel workbook that contains three tabs </a:t>
            </a:r>
            <a:endParaRPr lang="en-US" sz="2000" dirty="0"/>
          </a:p>
          <a:p>
            <a:pPr lvl="1"/>
            <a:r>
              <a:rPr lang="en-IN" sz="1800" dirty="0"/>
              <a:t>Tab-1 (History Data) contains all attributes of the claims processed except Label   </a:t>
            </a:r>
            <a:endParaRPr lang="en-US" sz="1800" dirty="0"/>
          </a:p>
          <a:p>
            <a:pPr lvl="1"/>
            <a:r>
              <a:rPr lang="en-IN" sz="1800" dirty="0"/>
              <a:t>Tab-2  (Accept-Denial-Label) contains only Target variable (Label) of each row of Tab-1 data with one common attribute  </a:t>
            </a:r>
            <a:endParaRPr lang="en-US" sz="1800" dirty="0"/>
          </a:p>
          <a:p>
            <a:pPr lvl="1"/>
            <a:r>
              <a:rPr lang="en-IN" sz="1800" dirty="0"/>
              <a:t>Tab-3 contains all attribute list </a:t>
            </a:r>
            <a:endParaRPr lang="en-US" sz="1800" dirty="0"/>
          </a:p>
          <a:p>
            <a:pPr marL="0" indent="0">
              <a:spcBef>
                <a:spcPts val="0"/>
              </a:spcBef>
              <a:buClr>
                <a:srgbClr val="90C226"/>
              </a:buClr>
              <a:buFont typeface="Wingdings 3" charset="2"/>
              <a:buNone/>
            </a:pPr>
            <a:endParaRPr lang="en-IN" sz="2000" b="1" dirty="0">
              <a:solidFill>
                <a:prstClr val="black">
                  <a:lumMod val="75000"/>
                  <a:lumOff val="25000"/>
                </a:prstClr>
              </a:solidFill>
            </a:endParaRPr>
          </a:p>
          <a:p>
            <a:pPr>
              <a:spcBef>
                <a:spcPts val="0"/>
              </a:spcBef>
              <a:buClr>
                <a:srgbClr val="90C226"/>
              </a:buClr>
            </a:pPr>
            <a:r>
              <a:rPr lang="en-IN" dirty="0">
                <a:solidFill>
                  <a:prstClr val="black">
                    <a:lumMod val="75000"/>
                    <a:lumOff val="25000"/>
                  </a:prstClr>
                </a:solidFill>
              </a:rPr>
              <a:t>Total records:	472559</a:t>
            </a:r>
          </a:p>
          <a:p>
            <a:pPr>
              <a:spcBef>
                <a:spcPts val="0"/>
              </a:spcBef>
              <a:buClr>
                <a:srgbClr val="90C226"/>
              </a:buClr>
            </a:pPr>
            <a:r>
              <a:rPr lang="en-IN" dirty="0">
                <a:solidFill>
                  <a:prstClr val="black">
                    <a:lumMod val="75000"/>
                    <a:lumOff val="25000"/>
                  </a:prstClr>
                </a:solidFill>
              </a:rPr>
              <a:t>Total columns:	21</a:t>
            </a:r>
          </a:p>
          <a:p>
            <a:pPr lvl="1"/>
            <a:r>
              <a:rPr lang="en-US" dirty="0"/>
              <a:t>3 columns are numeric type (continuous numeric value): ["</a:t>
            </a:r>
            <a:r>
              <a:rPr lang="en-US" dirty="0" err="1"/>
              <a:t>Claim.Charge.Amount</a:t>
            </a:r>
            <a:r>
              <a:rPr lang="en-US" dirty="0"/>
              <a:t>", "</a:t>
            </a:r>
            <a:r>
              <a:rPr lang="en-US" dirty="0" err="1"/>
              <a:t>Subscriber.Payment.Amount</a:t>
            </a:r>
            <a:r>
              <a:rPr lang="en-US" dirty="0"/>
              <a:t>", "</a:t>
            </a:r>
            <a:r>
              <a:rPr lang="en-US" dirty="0" err="1"/>
              <a:t>Provider.Payment.Amount</a:t>
            </a:r>
            <a:r>
              <a:rPr lang="en-US" dirty="0"/>
              <a:t>"]</a:t>
            </a:r>
          </a:p>
          <a:p>
            <a:pPr lvl="1"/>
            <a:r>
              <a:rPr lang="en-US" dirty="0"/>
              <a:t>10 columns are category type (discrete tag value): ["</a:t>
            </a:r>
            <a:r>
              <a:rPr lang="en-US" dirty="0" err="1"/>
              <a:t>Revenue.Code</a:t>
            </a:r>
            <a:r>
              <a:rPr lang="en-US" dirty="0"/>
              <a:t>", "</a:t>
            </a:r>
            <a:r>
              <a:rPr lang="en-US" dirty="0" err="1"/>
              <a:t>Service.Code</a:t>
            </a:r>
            <a:r>
              <a:rPr lang="en-US" dirty="0"/>
              <a:t>", "</a:t>
            </a:r>
            <a:r>
              <a:rPr lang="en-US" dirty="0" err="1"/>
              <a:t>Procedure.Code</a:t>
            </a:r>
            <a:r>
              <a:rPr lang="en-US" dirty="0"/>
              <a:t>", "</a:t>
            </a:r>
            <a:r>
              <a:rPr lang="en-US" dirty="0" err="1"/>
              <a:t>Diagnosis.Code</a:t>
            </a:r>
            <a:r>
              <a:rPr lang="en-US" dirty="0"/>
              <a:t>", "</a:t>
            </a:r>
            <a:r>
              <a:rPr lang="en-US" dirty="0" err="1"/>
              <a:t>In.Out.Of.Network</a:t>
            </a:r>
            <a:r>
              <a:rPr lang="en-US" dirty="0"/>
              <a:t>", "</a:t>
            </a:r>
            <a:r>
              <a:rPr lang="en-US" dirty="0" err="1"/>
              <a:t>Claim.Type</a:t>
            </a:r>
            <a:r>
              <a:rPr lang="en-US" dirty="0"/>
              <a:t>", "</a:t>
            </a:r>
            <a:r>
              <a:rPr lang="en-US" dirty="0" err="1"/>
              <a:t>Claim.Subscriber.Type</a:t>
            </a:r>
            <a:r>
              <a:rPr lang="en-US" dirty="0"/>
              <a:t>", "</a:t>
            </a:r>
            <a:r>
              <a:rPr lang="en-US" dirty="0" err="1"/>
              <a:t>Claim.Current.Status</a:t>
            </a:r>
            <a:r>
              <a:rPr lang="en-US" dirty="0"/>
              <a:t>", "</a:t>
            </a:r>
            <a:r>
              <a:rPr lang="en-US" dirty="0" err="1"/>
              <a:t>Place.Of.Service.Code</a:t>
            </a:r>
            <a:r>
              <a:rPr lang="en-US" dirty="0"/>
              <a:t>", "</a:t>
            </a:r>
            <a:r>
              <a:rPr lang="en-US" dirty="0" err="1"/>
              <a:t>Denial.Reason.Code</a:t>
            </a:r>
            <a:r>
              <a:rPr lang="en-US" dirty="0"/>
              <a:t>"]</a:t>
            </a:r>
          </a:p>
          <a:p>
            <a:pPr lvl="1"/>
            <a:r>
              <a:rPr lang="en-US" dirty="0"/>
              <a:t>7 ID type. columns are useless from significance perspective: ["</a:t>
            </a:r>
            <a:r>
              <a:rPr lang="en-US" dirty="0" err="1"/>
              <a:t>srlno</a:t>
            </a:r>
            <a:r>
              <a:rPr lang="en-US" dirty="0"/>
              <a:t>", "</a:t>
            </a:r>
            <a:r>
              <a:rPr lang="en-US" dirty="0" err="1"/>
              <a:t>Claim.Number</a:t>
            </a:r>
            <a:r>
              <a:rPr lang="en-US" dirty="0"/>
              <a:t>", "</a:t>
            </a:r>
            <a:r>
              <a:rPr lang="en-US" dirty="0" err="1"/>
              <a:t>Claim.Line.Number</a:t>
            </a:r>
            <a:r>
              <a:rPr lang="en-US" dirty="0"/>
              <a:t>", "Member.ID", "Provider.ID", "Network.ID", "Agreement.ID" ]</a:t>
            </a:r>
            <a:endParaRPr lang="en-IN" sz="2000" dirty="0">
              <a:solidFill>
                <a:prstClr val="black">
                  <a:lumMod val="75000"/>
                  <a:lumOff val="25000"/>
                </a:prstClr>
              </a:solidFill>
            </a:endParaRPr>
          </a:p>
        </p:txBody>
      </p:sp>
    </p:spTree>
    <p:extLst>
      <p:ext uri="{BB962C8B-B14F-4D97-AF65-F5344CB8AC3E}">
        <p14:creationId xmlns:p14="http://schemas.microsoft.com/office/powerpoint/2010/main" val="14408392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CF907C-67ED-4619-8DA4-45A9F6BDE602}"/>
              </a:ext>
            </a:extLst>
          </p:cNvPr>
          <p:cNvSpPr>
            <a:spLocks noGrp="1"/>
          </p:cNvSpPr>
          <p:nvPr>
            <p:ph type="title"/>
          </p:nvPr>
        </p:nvSpPr>
        <p:spPr/>
        <p:txBody>
          <a:bodyPr/>
          <a:lstStyle/>
          <a:p>
            <a:r>
              <a:rPr lang="en-US" dirty="0"/>
              <a:t>Preprocessing: Data Preparation</a:t>
            </a:r>
            <a:endParaRPr lang="en-IN" dirty="0"/>
          </a:p>
        </p:txBody>
      </p:sp>
      <p:sp>
        <p:nvSpPr>
          <p:cNvPr id="3" name="Text Placeholder 2">
            <a:extLst>
              <a:ext uri="{FF2B5EF4-FFF2-40B4-BE49-F238E27FC236}">
                <a16:creationId xmlns:a16="http://schemas.microsoft.com/office/drawing/2014/main" xmlns="" id="{4D1598F3-EEF7-44AA-BFE7-2ED5FEB0DD5D}"/>
              </a:ext>
            </a:extLst>
          </p:cNvPr>
          <p:cNvSpPr>
            <a:spLocks noGrp="1"/>
          </p:cNvSpPr>
          <p:nvPr>
            <p:ph type="body" sz="quarter" idx="13"/>
          </p:nvPr>
        </p:nvSpPr>
        <p:spPr>
          <a:xfrm>
            <a:off x="857739" y="1600201"/>
            <a:ext cx="10160000" cy="5029199"/>
          </a:xfrm>
        </p:spPr>
        <p:txBody>
          <a:bodyPr>
            <a:normAutofit fontScale="92500" lnSpcReduction="20000"/>
          </a:bodyPr>
          <a:lstStyle/>
          <a:p>
            <a:pPr>
              <a:lnSpc>
                <a:spcPct val="120000"/>
              </a:lnSpc>
              <a:spcBef>
                <a:spcPts val="0"/>
              </a:spcBef>
            </a:pPr>
            <a:r>
              <a:rPr lang="en-IN" dirty="0"/>
              <a:t>The distribution of the data is skewed towards a few categories, while the other categories have very little representation.</a:t>
            </a:r>
          </a:p>
          <a:p>
            <a:pPr>
              <a:lnSpc>
                <a:spcPct val="120000"/>
              </a:lnSpc>
              <a:spcBef>
                <a:spcPts val="0"/>
              </a:spcBef>
            </a:pPr>
            <a:r>
              <a:rPr lang="en-IN" dirty="0"/>
              <a:t>The target variable Label has very skewed distribution of the of 99.3% and 0.6% wherein 99.6% is accepted claims and 0.6% is denial claims. </a:t>
            </a:r>
            <a:endParaRPr lang="en-IN" dirty="0" smtClean="0"/>
          </a:p>
          <a:p>
            <a:pPr>
              <a:lnSpc>
                <a:spcPct val="120000"/>
              </a:lnSpc>
              <a:spcBef>
                <a:spcPts val="0"/>
              </a:spcBef>
            </a:pPr>
            <a:r>
              <a:rPr lang="en-IN" dirty="0" smtClean="0"/>
              <a:t>There are whitespaces in few of the attributes in many rows.</a:t>
            </a:r>
          </a:p>
          <a:p>
            <a:pPr>
              <a:lnSpc>
                <a:spcPct val="120000"/>
              </a:lnSpc>
              <a:spcBef>
                <a:spcPts val="0"/>
              </a:spcBef>
            </a:pPr>
            <a:r>
              <a:rPr lang="en-IN" dirty="0" smtClean="0"/>
              <a:t>There are four Attributes – </a:t>
            </a:r>
            <a:r>
              <a:rPr lang="en-IN" dirty="0" err="1" smtClean="0"/>
              <a:t>Revenue.Code</a:t>
            </a:r>
            <a:r>
              <a:rPr lang="en-IN" dirty="0" smtClean="0"/>
              <a:t>, </a:t>
            </a:r>
            <a:r>
              <a:rPr lang="en-IN" dirty="0" err="1" smtClean="0"/>
              <a:t>Service.Code</a:t>
            </a:r>
            <a:r>
              <a:rPr lang="en-IN" dirty="0" smtClean="0"/>
              <a:t>, </a:t>
            </a:r>
            <a:r>
              <a:rPr lang="en-IN" dirty="0" err="1" smtClean="0"/>
              <a:t>Procedure.Code</a:t>
            </a:r>
            <a:r>
              <a:rPr lang="en-IN" dirty="0" smtClean="0"/>
              <a:t>, </a:t>
            </a:r>
            <a:r>
              <a:rPr lang="en-IN" dirty="0" err="1" smtClean="0"/>
              <a:t>Diagnosis.Code</a:t>
            </a:r>
            <a:r>
              <a:rPr lang="en-IN" dirty="0" smtClean="0"/>
              <a:t> that are categorical in nature but have too many non-unique values. Project sponsor has provided grouping rules for these fields.</a:t>
            </a:r>
          </a:p>
          <a:p>
            <a:pPr>
              <a:lnSpc>
                <a:spcPct val="120000"/>
              </a:lnSpc>
              <a:spcBef>
                <a:spcPts val="0"/>
              </a:spcBef>
            </a:pPr>
            <a:r>
              <a:rPr lang="en-IN" dirty="0" err="1" smtClean="0"/>
              <a:t>Denial.Reason.Code</a:t>
            </a:r>
            <a:r>
              <a:rPr lang="en-IN" dirty="0" smtClean="0"/>
              <a:t> is an attribute that is directly related to denials in label. Any rows that are accepted but has a denial reason code defined are bad data</a:t>
            </a:r>
          </a:p>
          <a:p>
            <a:pPr>
              <a:lnSpc>
                <a:spcPct val="120000"/>
              </a:lnSpc>
              <a:spcBef>
                <a:spcPts val="0"/>
              </a:spcBef>
            </a:pPr>
            <a:r>
              <a:rPr lang="en-IN" dirty="0" err="1" smtClean="0"/>
              <a:t>Claim.Number</a:t>
            </a:r>
            <a:r>
              <a:rPr lang="en-IN" dirty="0" smtClean="0"/>
              <a:t> and </a:t>
            </a:r>
            <a:r>
              <a:rPr lang="en-IN" dirty="0" err="1" smtClean="0"/>
              <a:t>Claim.Line.Number</a:t>
            </a:r>
            <a:r>
              <a:rPr lang="en-IN" dirty="0" smtClean="0"/>
              <a:t> together uniquely identify a claim. Any rows with duplicate combination of these two columns or blank in any of these fields are considered bad data</a:t>
            </a:r>
          </a:p>
          <a:p>
            <a:pPr>
              <a:lnSpc>
                <a:spcPct val="120000"/>
              </a:lnSpc>
              <a:spcBef>
                <a:spcPts val="0"/>
              </a:spcBef>
            </a:pPr>
            <a:r>
              <a:rPr lang="en-IN" dirty="0" err="1" smtClean="0"/>
              <a:t>Claim.Charge.Amount</a:t>
            </a:r>
            <a:r>
              <a:rPr lang="en-IN" dirty="0" smtClean="0"/>
              <a:t> </a:t>
            </a:r>
            <a:r>
              <a:rPr lang="en-IN" dirty="0" err="1" smtClean="0"/>
              <a:t>attriubute</a:t>
            </a:r>
            <a:r>
              <a:rPr lang="en-IN" dirty="0" smtClean="0"/>
              <a:t> has values in most of the rows but has a huge variation. Normalization using </a:t>
            </a:r>
            <a:r>
              <a:rPr lang="en-IN" dirty="0" err="1" smtClean="0"/>
              <a:t>MinMaxScaler</a:t>
            </a:r>
            <a:r>
              <a:rPr lang="en-IN" dirty="0" smtClean="0"/>
              <a:t> is done for this attribute. Also outliers are found and deleted.</a:t>
            </a:r>
          </a:p>
          <a:p>
            <a:pPr>
              <a:lnSpc>
                <a:spcPct val="120000"/>
              </a:lnSpc>
              <a:spcBef>
                <a:spcPts val="0"/>
              </a:spcBef>
            </a:pPr>
            <a:r>
              <a:rPr lang="en-IN" dirty="0" smtClean="0"/>
              <a:t>Fields with more than 70% blank data or ID columns are deleted</a:t>
            </a:r>
          </a:p>
          <a:p>
            <a:pPr>
              <a:lnSpc>
                <a:spcPct val="120000"/>
              </a:lnSpc>
              <a:spcBef>
                <a:spcPts val="0"/>
              </a:spcBef>
            </a:pPr>
            <a:r>
              <a:rPr lang="en-IN" dirty="0" smtClean="0"/>
              <a:t>Categorical attributes are </a:t>
            </a:r>
            <a:r>
              <a:rPr lang="en-IN" dirty="0" err="1" smtClean="0"/>
              <a:t>BinaryEncoded</a:t>
            </a:r>
            <a:r>
              <a:rPr lang="en-IN" dirty="0" smtClean="0"/>
              <a:t>.</a:t>
            </a:r>
          </a:p>
          <a:p>
            <a:pPr>
              <a:lnSpc>
                <a:spcPct val="120000"/>
              </a:lnSpc>
              <a:spcBef>
                <a:spcPts val="0"/>
              </a:spcBef>
            </a:pPr>
            <a:r>
              <a:rPr lang="en-IN" dirty="0" smtClean="0"/>
              <a:t>Given </a:t>
            </a:r>
            <a:r>
              <a:rPr lang="en-IN" dirty="0"/>
              <a:t>that the </a:t>
            </a:r>
            <a:r>
              <a:rPr lang="en-IN" dirty="0" smtClean="0"/>
              <a:t>dataset is skewed towards one of the Labels, if </a:t>
            </a:r>
            <a:r>
              <a:rPr lang="en-IN" dirty="0"/>
              <a:t>the model is to learn </a:t>
            </a:r>
            <a:r>
              <a:rPr lang="en-IN" dirty="0" smtClean="0"/>
              <a:t>for both </a:t>
            </a:r>
            <a:r>
              <a:rPr lang="en-IN" dirty="0"/>
              <a:t>acceptance and </a:t>
            </a:r>
            <a:r>
              <a:rPr lang="en-IN" dirty="0" smtClean="0"/>
              <a:t>denial, </a:t>
            </a:r>
            <a:r>
              <a:rPr lang="en-IN" dirty="0"/>
              <a:t>synthetic data smoothing techniques need to be used before building the model</a:t>
            </a:r>
            <a:r>
              <a:rPr lang="en-IN" dirty="0" smtClean="0"/>
              <a:t>.</a:t>
            </a:r>
            <a:endParaRPr lang="en-IN" dirty="0"/>
          </a:p>
        </p:txBody>
      </p:sp>
      <p:sp>
        <p:nvSpPr>
          <p:cNvPr id="4" name="Text Placeholder 3">
            <a:extLst>
              <a:ext uri="{FF2B5EF4-FFF2-40B4-BE49-F238E27FC236}">
                <a16:creationId xmlns:a16="http://schemas.microsoft.com/office/drawing/2014/main" xmlns="" id="{C2ADB717-4AB4-41C5-A9D9-6F973CE8DB84}"/>
              </a:ext>
            </a:extLst>
          </p:cNvPr>
          <p:cNvSpPr>
            <a:spLocks noGrp="1"/>
          </p:cNvSpPr>
          <p:nvPr>
            <p:ph type="body" sz="quarter" idx="14"/>
          </p:nvPr>
        </p:nvSpPr>
        <p:spPr/>
        <p:txBody>
          <a:bodyPr/>
          <a:lstStyle/>
          <a:p>
            <a:r>
              <a:rPr lang="en-IN" dirty="0" smtClean="0"/>
              <a:t>Observations and Actions:</a:t>
            </a:r>
            <a:endParaRPr lang="en-IN" dirty="0"/>
          </a:p>
        </p:txBody>
      </p:sp>
    </p:spTree>
    <p:extLst>
      <p:ext uri="{BB962C8B-B14F-4D97-AF65-F5344CB8AC3E}">
        <p14:creationId xmlns:p14="http://schemas.microsoft.com/office/powerpoint/2010/main" val="7494474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Machine Learning Modelling &amp; Techniques Applied</a:t>
            </a:r>
          </a:p>
        </p:txBody>
      </p:sp>
      <p:sp>
        <p:nvSpPr>
          <p:cNvPr id="7" name="Content Placeholder 3">
            <a:extLst>
              <a:ext uri="{FF2B5EF4-FFF2-40B4-BE49-F238E27FC236}">
                <a16:creationId xmlns:a16="http://schemas.microsoft.com/office/drawing/2014/main" xmlns="" id="{6936F325-6BD0-434C-88CC-C96C1D632A54}"/>
              </a:ext>
            </a:extLst>
          </p:cNvPr>
          <p:cNvSpPr txBox="1">
            <a:spLocks/>
          </p:cNvSpPr>
          <p:nvPr/>
        </p:nvSpPr>
        <p:spPr>
          <a:xfrm>
            <a:off x="609600" y="1003705"/>
            <a:ext cx="402547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r>
              <a:rPr kumimoji="0" lang="en-IN" sz="2200" b="1"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Preparation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baseline="0" noProof="0" dirty="0" smtClean="0">
                <a:ln>
                  <a:noFill/>
                </a:ln>
                <a:solidFill>
                  <a:sysClr val="windowText" lastClr="000000">
                    <a:lumMod val="75000"/>
                    <a:lumOff val="25000"/>
                  </a:sysClr>
                </a:solidFill>
                <a:effectLst/>
                <a:uLnTx/>
                <a:uFillTx/>
                <a:latin typeface="Garamond" panose="02020404030301010803" pitchFamily="18" charset="0"/>
                <a:ea typeface="+mn-ea"/>
                <a:cs typeface="+mn-cs"/>
              </a:rPr>
              <a:t>Scaled </a:t>
            </a: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the </a:t>
            </a:r>
            <a:r>
              <a:rPr kumimoji="0" lang="en-IN" sz="1800" b="0" i="0" u="none" strike="noStrike" kern="1200" cap="none" spc="0" normalizeH="0" baseline="0" noProof="0" dirty="0" smtClean="0">
                <a:ln>
                  <a:noFill/>
                </a:ln>
                <a:solidFill>
                  <a:sysClr val="windowText" lastClr="000000">
                    <a:lumMod val="75000"/>
                    <a:lumOff val="25000"/>
                  </a:sysClr>
                </a:solidFill>
                <a:effectLst/>
                <a:uLnTx/>
                <a:uFillTx/>
                <a:latin typeface="Garamond" panose="02020404030301010803" pitchFamily="18" charset="0"/>
                <a:ea typeface="+mn-ea"/>
                <a:cs typeface="+mn-cs"/>
              </a:rPr>
              <a:t>dataset – </a:t>
            </a:r>
            <a:r>
              <a:rPr kumimoji="0" lang="en-IN" sz="1800" b="0" i="0" u="none" strike="noStrike" kern="1200" cap="none" spc="0" normalizeH="0" baseline="0" noProof="0" dirty="0" err="1" smtClean="0">
                <a:ln>
                  <a:noFill/>
                </a:ln>
                <a:solidFill>
                  <a:sysClr val="windowText" lastClr="000000">
                    <a:lumMod val="75000"/>
                    <a:lumOff val="25000"/>
                  </a:sysClr>
                </a:solidFill>
                <a:effectLst/>
                <a:uLnTx/>
                <a:uFillTx/>
                <a:latin typeface="Garamond" panose="02020404030301010803" pitchFamily="18" charset="0"/>
                <a:ea typeface="+mn-ea"/>
                <a:cs typeface="+mn-cs"/>
              </a:rPr>
              <a:t>MinMax</a:t>
            </a:r>
            <a:r>
              <a:rPr kumimoji="0" lang="en-IN" sz="1800" b="0" i="0" u="none" strike="noStrike" kern="1200" cap="none" spc="0" normalizeH="0" baseline="0" noProof="0" dirty="0" smtClean="0">
                <a:ln>
                  <a:noFill/>
                </a:ln>
                <a:solidFill>
                  <a:sysClr val="windowText" lastClr="000000">
                    <a:lumMod val="75000"/>
                    <a:lumOff val="25000"/>
                  </a:sysClr>
                </a:solidFill>
                <a:effectLst/>
                <a:uLnTx/>
                <a:uFillTx/>
                <a:latin typeface="Garamond" panose="02020404030301010803" pitchFamily="18" charset="0"/>
                <a:ea typeface="+mn-ea"/>
                <a:cs typeface="+mn-cs"/>
              </a:rPr>
              <a:t> Scaling is used</a:t>
            </a: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baseline="0" noProof="0" dirty="0" smtClean="0">
                <a:ln>
                  <a:noFill/>
                </a:ln>
                <a:solidFill>
                  <a:sysClr val="windowText" lastClr="000000">
                    <a:lumMod val="75000"/>
                    <a:lumOff val="25000"/>
                  </a:sysClr>
                </a:solidFill>
                <a:effectLst/>
                <a:uLnTx/>
                <a:uFillTx/>
                <a:latin typeface="Garamond" panose="02020404030301010803" pitchFamily="18" charset="0"/>
                <a:ea typeface="+mn-ea"/>
                <a:cs typeface="+mn-cs"/>
              </a:rPr>
              <a:t>Applied </a:t>
            </a: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SMOTE (</a:t>
            </a: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Century Gothic" panose="020B0502020202020204"/>
                <a:ea typeface="+mn-ea"/>
                <a:cs typeface="+mn-cs"/>
              </a:rPr>
              <a:t>Synthetic Minority Over-sampling Technique)</a:t>
            </a: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 to balance </a:t>
            </a:r>
            <a:r>
              <a:rPr kumimoji="0" lang="en-IN" sz="1800" b="0" i="0" u="none" strike="noStrike" kern="1200" cap="none" spc="0" normalizeH="0" baseline="0" noProof="0" dirty="0" smtClean="0">
                <a:ln>
                  <a:noFill/>
                </a:ln>
                <a:solidFill>
                  <a:sysClr val="windowText" lastClr="000000">
                    <a:lumMod val="75000"/>
                    <a:lumOff val="25000"/>
                  </a:sysClr>
                </a:solidFill>
                <a:effectLst/>
                <a:uLnTx/>
                <a:uFillTx/>
                <a:latin typeface="Garamond" panose="02020404030301010803" pitchFamily="18" charset="0"/>
                <a:ea typeface="+mn-ea"/>
                <a:cs typeface="+mn-cs"/>
              </a:rPr>
              <a:t>data</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smtClean="0">
                <a:solidFill>
                  <a:sysClr val="windowText" lastClr="000000">
                    <a:lumMod val="75000"/>
                    <a:lumOff val="25000"/>
                  </a:sysClr>
                </a:solidFill>
                <a:latin typeface="Garamond" panose="02020404030301010803" pitchFamily="18" charset="0"/>
              </a:rPr>
              <a:t>Used SMOTENC, ROS, RUS as alternates</a:t>
            </a: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r>
              <a:rPr kumimoji="0" lang="en-IN" sz="2200" b="1" i="0" u="none" strike="noStrike" kern="1200" cap="none" spc="0" normalizeH="0" baseline="0" noProof="0" dirty="0" smtClean="0">
                <a:ln>
                  <a:noFill/>
                </a:ln>
                <a:solidFill>
                  <a:sysClr val="windowText" lastClr="000000">
                    <a:lumMod val="75000"/>
                    <a:lumOff val="25000"/>
                  </a:sysClr>
                </a:solidFill>
                <a:effectLst/>
                <a:uLnTx/>
                <a:uFillTx/>
                <a:latin typeface="Garamond" panose="02020404030301010803" pitchFamily="18" charset="0"/>
                <a:ea typeface="+mn-ea"/>
                <a:cs typeface="+mn-cs"/>
              </a:rPr>
              <a:t>Apply Models</a:t>
            </a:r>
            <a:endParaRPr kumimoji="0" lang="en-IN" sz="2200" b="1"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baseline="0" noProof="0" dirty="0" smtClean="0">
                <a:ln>
                  <a:noFill/>
                </a:ln>
                <a:solidFill>
                  <a:sysClr val="windowText" lastClr="000000">
                    <a:lumMod val="75000"/>
                    <a:lumOff val="25000"/>
                  </a:sysClr>
                </a:solidFill>
                <a:effectLst/>
                <a:uLnTx/>
                <a:uFillTx/>
                <a:latin typeface="Garamond" panose="02020404030301010803" pitchFamily="18" charset="0"/>
                <a:ea typeface="+mn-ea"/>
                <a:cs typeface="+mn-cs"/>
              </a:rPr>
              <a:t>Logistic</a:t>
            </a:r>
            <a:r>
              <a:rPr kumimoji="0" lang="en-IN" sz="1800" b="0" i="0" u="none" strike="noStrike" kern="1200" cap="none" spc="0" normalizeH="0" noProof="0" dirty="0" smtClean="0">
                <a:ln>
                  <a:noFill/>
                </a:ln>
                <a:solidFill>
                  <a:sysClr val="windowText" lastClr="000000">
                    <a:lumMod val="75000"/>
                    <a:lumOff val="25000"/>
                  </a:sysClr>
                </a:solidFill>
                <a:effectLst/>
                <a:uLnTx/>
                <a:uFillTx/>
                <a:latin typeface="Garamond" panose="02020404030301010803" pitchFamily="18" charset="0"/>
                <a:ea typeface="+mn-ea"/>
                <a:cs typeface="+mn-cs"/>
              </a:rPr>
              <a:t> Regression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baseline="0" dirty="0" smtClean="0">
                <a:solidFill>
                  <a:sysClr val="windowText" lastClr="000000">
                    <a:lumMod val="75000"/>
                    <a:lumOff val="25000"/>
                  </a:sysClr>
                </a:solidFill>
                <a:latin typeface="Garamond" panose="02020404030301010803" pitchFamily="18" charset="0"/>
              </a:rPr>
              <a:t>Decision</a:t>
            </a:r>
            <a:r>
              <a:rPr lang="en-IN" dirty="0" smtClean="0">
                <a:solidFill>
                  <a:sysClr val="windowText" lastClr="000000">
                    <a:lumMod val="75000"/>
                    <a:lumOff val="25000"/>
                  </a:sysClr>
                </a:solidFill>
                <a:latin typeface="Garamond" panose="02020404030301010803" pitchFamily="18" charset="0"/>
              </a:rPr>
              <a:t> Tree</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err="1" smtClean="0">
                <a:solidFill>
                  <a:sysClr val="windowText" lastClr="000000">
                    <a:lumMod val="75000"/>
                    <a:lumOff val="25000"/>
                  </a:sysClr>
                </a:solidFill>
                <a:latin typeface="Garamond" panose="02020404030301010803" pitchFamily="18" charset="0"/>
              </a:rPr>
              <a:t>RandomForest</a:t>
            </a:r>
            <a:endParaRPr lang="en-IN" dirty="0" smtClean="0">
              <a:solidFill>
                <a:sysClr val="windowText" lastClr="000000">
                  <a:lumMod val="75000"/>
                  <a:lumOff val="25000"/>
                </a:sysClr>
              </a:solidFill>
              <a:latin typeface="Garamond" panose="02020404030301010803" pitchFamily="18" charset="0"/>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smtClean="0">
                <a:solidFill>
                  <a:sysClr val="windowText" lastClr="000000">
                    <a:lumMod val="75000"/>
                    <a:lumOff val="25000"/>
                  </a:sysClr>
                </a:solidFill>
                <a:latin typeface="Garamond" panose="02020404030301010803" pitchFamily="18" charset="0"/>
              </a:rPr>
              <a:t>XGBoost</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err="1" smtClean="0">
                <a:solidFill>
                  <a:sysClr val="windowText" lastClr="000000">
                    <a:lumMod val="75000"/>
                    <a:lumOff val="25000"/>
                  </a:sysClr>
                </a:solidFill>
                <a:latin typeface="Garamond" panose="02020404030301010803" pitchFamily="18" charset="0"/>
              </a:rPr>
              <a:t>CatBoost</a:t>
            </a:r>
            <a:endParaRPr lang="en-IN" dirty="0" smtClean="0">
              <a:solidFill>
                <a:sysClr val="windowText" lastClr="000000">
                  <a:lumMod val="75000"/>
                  <a:lumOff val="25000"/>
                </a:sysClr>
              </a:solidFill>
              <a:latin typeface="Garamond" panose="02020404030301010803" pitchFamily="18" charset="0"/>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err="1" smtClean="0">
                <a:solidFill>
                  <a:sysClr val="windowText" lastClr="000000">
                    <a:lumMod val="75000"/>
                    <a:lumOff val="25000"/>
                  </a:sysClr>
                </a:solidFill>
                <a:latin typeface="Garamond" panose="02020404030301010803" pitchFamily="18" charset="0"/>
              </a:rPr>
              <a:t>LightGBM</a:t>
            </a:r>
            <a:endParaRPr lang="en-IN" dirty="0" smtClean="0">
              <a:solidFill>
                <a:sysClr val="windowText" lastClr="000000">
                  <a:lumMod val="75000"/>
                  <a:lumOff val="25000"/>
                </a:sysClr>
              </a:solidFill>
              <a:latin typeface="Garamond" panose="02020404030301010803" pitchFamily="18" charset="0"/>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smtClean="0">
                <a:solidFill>
                  <a:sysClr val="windowText" lastClr="000000">
                    <a:lumMod val="75000"/>
                    <a:lumOff val="25000"/>
                  </a:sysClr>
                </a:solidFill>
                <a:latin typeface="Garamond" panose="02020404030301010803" pitchFamily="18" charset="0"/>
              </a:rPr>
              <a:t>SVM</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smtClean="0">
                <a:solidFill>
                  <a:sysClr val="windowText" lastClr="000000">
                    <a:lumMod val="75000"/>
                    <a:lumOff val="25000"/>
                  </a:sysClr>
                </a:solidFill>
                <a:latin typeface="Garamond" panose="02020404030301010803" pitchFamily="18" charset="0"/>
              </a:rPr>
              <a:t>ANN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smtClean="0">
                <a:solidFill>
                  <a:sysClr val="windowText" lastClr="000000">
                    <a:lumMod val="75000"/>
                    <a:lumOff val="25000"/>
                  </a:sysClr>
                </a:solidFill>
                <a:latin typeface="Garamond" panose="02020404030301010803" pitchFamily="18" charset="0"/>
              </a:rPr>
              <a:t>H2O </a:t>
            </a:r>
            <a:r>
              <a:rPr lang="en-IN" dirty="0" err="1" smtClean="0">
                <a:solidFill>
                  <a:sysClr val="windowText" lastClr="000000">
                    <a:lumMod val="75000"/>
                    <a:lumOff val="25000"/>
                  </a:sysClr>
                </a:solidFill>
                <a:latin typeface="Garamond" panose="02020404030301010803" pitchFamily="18" charset="0"/>
              </a:rPr>
              <a:t>AutoML</a:t>
            </a:r>
            <a:endParaRPr lang="en-IN" dirty="0" smtClean="0">
              <a:solidFill>
                <a:sysClr val="windowText" lastClr="000000">
                  <a:lumMod val="75000"/>
                  <a:lumOff val="25000"/>
                </a:sysClr>
              </a:solidFill>
              <a:latin typeface="Garamond" panose="02020404030301010803" pitchFamily="18" charset="0"/>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742950" marR="0" lvl="1" indent="-28575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6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Garamond"/>
            </a:endParaRPr>
          </a:p>
        </p:txBody>
      </p:sp>
      <p:sp>
        <p:nvSpPr>
          <p:cNvPr id="8" name="Rectangle 7"/>
          <p:cNvSpPr/>
          <p:nvPr/>
        </p:nvSpPr>
        <p:spPr>
          <a:xfrm>
            <a:off x="5635329" y="1003705"/>
            <a:ext cx="6096000" cy="430887"/>
          </a:xfrm>
          <a:prstGeom prst="rect">
            <a:avLst/>
          </a:prstGeom>
        </p:spPr>
        <p:txBody>
          <a:bodyPr>
            <a:spAutoFit/>
          </a:bodyPr>
          <a:lstStyle/>
          <a:p>
            <a:pPr defTabSz="457200"/>
            <a:r>
              <a:rPr lang="en-IN" sz="2200" b="1" dirty="0" smtClean="0">
                <a:solidFill>
                  <a:prstClr val="black"/>
                </a:solidFill>
                <a:latin typeface="Garamond" panose="02020404030301010803" pitchFamily="18" charset="0"/>
              </a:rPr>
              <a:t>Find Model Summary</a:t>
            </a:r>
            <a:endParaRPr lang="en-IN" sz="2200" b="1" dirty="0">
              <a:solidFill>
                <a:prstClr val="black"/>
              </a:solidFill>
              <a:latin typeface="Garamond" panose="02020404030301010803" pitchFamily="18" charset="0"/>
            </a:endParaRPr>
          </a:p>
        </p:txBody>
      </p:sp>
      <p:pic>
        <p:nvPicPr>
          <p:cNvPr id="4" name="Picture 3"/>
          <p:cNvPicPr>
            <a:picLocks noChangeAspect="1"/>
          </p:cNvPicPr>
          <p:nvPr/>
        </p:nvPicPr>
        <p:blipFill>
          <a:blip r:embed="rId3"/>
          <a:stretch>
            <a:fillRect/>
          </a:stretch>
        </p:blipFill>
        <p:spPr>
          <a:xfrm>
            <a:off x="5635329" y="2362200"/>
            <a:ext cx="6477000" cy="2743200"/>
          </a:xfrm>
          <a:prstGeom prst="rect">
            <a:avLst/>
          </a:prstGeom>
        </p:spPr>
      </p:pic>
      <p:sp>
        <p:nvSpPr>
          <p:cNvPr id="9" name="TextBox 8"/>
          <p:cNvSpPr txBox="1"/>
          <p:nvPr/>
        </p:nvSpPr>
        <p:spPr>
          <a:xfrm>
            <a:off x="6248400" y="1847625"/>
            <a:ext cx="5638800" cy="369332"/>
          </a:xfrm>
          <a:prstGeom prst="rect">
            <a:avLst/>
          </a:prstGeom>
          <a:noFill/>
        </p:spPr>
        <p:txBody>
          <a:bodyPr wrap="square" rtlCol="0">
            <a:spAutoFit/>
          </a:bodyPr>
          <a:lstStyle/>
          <a:p>
            <a:r>
              <a:rPr lang="en-US" dirty="0" smtClean="0"/>
              <a:t>Sample Results with Random Under Sampling</a:t>
            </a:r>
            <a:endParaRPr lang="en-US" dirty="0"/>
          </a:p>
        </p:txBody>
      </p:sp>
    </p:spTree>
    <p:extLst>
      <p:ext uri="{BB962C8B-B14F-4D97-AF65-F5344CB8AC3E}">
        <p14:creationId xmlns:p14="http://schemas.microsoft.com/office/powerpoint/2010/main" val="9623323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Metrics</a:t>
            </a:r>
            <a:endParaRPr lang="en-US" dirty="0"/>
          </a:p>
        </p:txBody>
      </p:sp>
      <p:sp>
        <p:nvSpPr>
          <p:cNvPr id="4" name="Text Placeholder 3"/>
          <p:cNvSpPr>
            <a:spLocks noGrp="1"/>
          </p:cNvSpPr>
          <p:nvPr>
            <p:ph type="body" sz="quarter" idx="14"/>
          </p:nvPr>
        </p:nvSpPr>
        <p:spPr/>
        <p:txBody>
          <a:bodyPr/>
          <a:lstStyle/>
          <a:p>
            <a:r>
              <a:rPr lang="en-US" dirty="0" smtClean="0"/>
              <a:t>Metrics Used to Evaluate</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92326605"/>
              </p:ext>
            </p:extLst>
          </p:nvPr>
        </p:nvGraphicFramePr>
        <p:xfrm>
          <a:off x="457200" y="1733605"/>
          <a:ext cx="8127999" cy="1920240"/>
        </p:xfrm>
        <a:graphic>
          <a:graphicData uri="http://schemas.openxmlformats.org/drawingml/2006/table">
            <a:tbl>
              <a:tblPr firstRow="1" bandRow="1">
                <a:tableStyleId>{F5AB1C69-6EDB-4FF4-983F-18BD219EF322}</a:tableStyleId>
              </a:tblPr>
              <a:tblGrid>
                <a:gridCol w="2709333"/>
                <a:gridCol w="2709333"/>
                <a:gridCol w="2709333"/>
              </a:tblGrid>
              <a:tr h="370840">
                <a:tc>
                  <a:txBody>
                    <a:bodyPr/>
                    <a:lstStyle/>
                    <a:p>
                      <a:pPr algn="ctr"/>
                      <a:r>
                        <a:rPr lang="en-US" dirty="0" smtClean="0"/>
                        <a:t>Confusion Matrix</a:t>
                      </a:r>
                      <a:endParaRPr lang="en-US" dirty="0"/>
                    </a:p>
                  </a:txBody>
                  <a:tcPr/>
                </a:tc>
                <a:tc>
                  <a:txBody>
                    <a:bodyPr/>
                    <a:lstStyle/>
                    <a:p>
                      <a:pPr algn="ctr"/>
                      <a:r>
                        <a:rPr lang="en-US" dirty="0" smtClean="0"/>
                        <a:t>Predicted</a:t>
                      </a:r>
                      <a:r>
                        <a:rPr lang="en-US" baseline="0" dirty="0" smtClean="0"/>
                        <a:t> Denied</a:t>
                      </a:r>
                    </a:p>
                    <a:p>
                      <a:pPr algn="ctr"/>
                      <a:r>
                        <a:rPr lang="en-US" baseline="0" dirty="0" smtClean="0"/>
                        <a:t>(Positive – Label: 1)</a:t>
                      </a:r>
                      <a:endParaRPr lang="en-US" dirty="0"/>
                    </a:p>
                  </a:txBody>
                  <a:tcPr/>
                </a:tc>
                <a:tc>
                  <a:txBody>
                    <a:bodyPr/>
                    <a:lstStyle/>
                    <a:p>
                      <a:pPr algn="ctr"/>
                      <a:r>
                        <a:rPr lang="en-US" smtClean="0"/>
                        <a:t>Predicted</a:t>
                      </a:r>
                      <a:r>
                        <a:rPr lang="en-US" baseline="0" smtClean="0"/>
                        <a:t> Accepted</a:t>
                      </a:r>
                      <a:endParaRPr lang="en-US" baseline="0" dirty="0" smtClean="0"/>
                    </a:p>
                    <a:p>
                      <a:pPr algn="ctr"/>
                      <a:r>
                        <a:rPr lang="en-US" baseline="0" dirty="0" smtClean="0"/>
                        <a:t>(Negative – Label: 0)</a:t>
                      </a:r>
                      <a:endParaRPr lang="en-US" dirty="0" smtClean="0"/>
                    </a:p>
                  </a:txBody>
                  <a:tcPr/>
                </a:tc>
              </a:tr>
              <a:tr h="370840">
                <a:tc>
                  <a:txBody>
                    <a:bodyPr/>
                    <a:lstStyle/>
                    <a:p>
                      <a:pPr algn="ctr"/>
                      <a:r>
                        <a:rPr lang="en-US" dirty="0" smtClean="0"/>
                        <a:t>Actual Denied</a:t>
                      </a:r>
                    </a:p>
                    <a:p>
                      <a:pPr algn="ctr"/>
                      <a:r>
                        <a:rPr lang="en-US" dirty="0" smtClean="0"/>
                        <a:t>(Positive - Label</a:t>
                      </a:r>
                      <a:r>
                        <a:rPr lang="en-US" baseline="0" dirty="0" smtClean="0"/>
                        <a:t>: 1)</a:t>
                      </a:r>
                      <a:endParaRPr lang="en-US" dirty="0"/>
                    </a:p>
                  </a:txBody>
                  <a:tcPr/>
                </a:tc>
                <a:tc>
                  <a:txBody>
                    <a:bodyPr/>
                    <a:lstStyle/>
                    <a:p>
                      <a:pPr algn="ctr"/>
                      <a:r>
                        <a:rPr lang="en-US" dirty="0" smtClean="0"/>
                        <a:t>TP</a:t>
                      </a:r>
                      <a:endParaRPr lang="en-US" dirty="0"/>
                    </a:p>
                  </a:txBody>
                  <a:tcPr/>
                </a:tc>
                <a:tc>
                  <a:txBody>
                    <a:bodyPr/>
                    <a:lstStyle/>
                    <a:p>
                      <a:pPr algn="ctr"/>
                      <a:r>
                        <a:rPr lang="en-US" dirty="0" smtClean="0">
                          <a:solidFill>
                            <a:srgbClr val="C00000"/>
                          </a:solidFill>
                        </a:rPr>
                        <a:t>FN</a:t>
                      </a:r>
                      <a:endParaRPr lang="en-US" dirty="0">
                        <a:solidFill>
                          <a:srgbClr val="C00000"/>
                        </a:solidFill>
                      </a:endParaRPr>
                    </a:p>
                  </a:txBody>
                  <a:tcPr/>
                </a:tc>
              </a:tr>
              <a:tr h="370840">
                <a:tc>
                  <a:txBody>
                    <a:bodyPr/>
                    <a:lstStyle/>
                    <a:p>
                      <a:pPr algn="ctr"/>
                      <a:r>
                        <a:rPr lang="en-US" dirty="0" smtClean="0"/>
                        <a:t>Actual Accepted</a:t>
                      </a:r>
                    </a:p>
                    <a:p>
                      <a:pPr algn="ctr"/>
                      <a:r>
                        <a:rPr lang="en-US" dirty="0" smtClean="0"/>
                        <a:t>(Positive - Label</a:t>
                      </a:r>
                      <a:r>
                        <a:rPr lang="en-US" baseline="0" dirty="0" smtClean="0"/>
                        <a:t>: 0)</a:t>
                      </a:r>
                      <a:endParaRPr lang="en-US" dirty="0" smtClean="0"/>
                    </a:p>
                  </a:txBody>
                  <a:tcPr/>
                </a:tc>
                <a:tc>
                  <a:txBody>
                    <a:bodyPr/>
                    <a:lstStyle/>
                    <a:p>
                      <a:pPr algn="ctr"/>
                      <a:r>
                        <a:rPr lang="en-US" dirty="0" smtClean="0">
                          <a:solidFill>
                            <a:srgbClr val="C00000"/>
                          </a:solidFill>
                        </a:rPr>
                        <a:t>FP</a:t>
                      </a:r>
                      <a:endParaRPr lang="en-US" dirty="0">
                        <a:solidFill>
                          <a:srgbClr val="C00000"/>
                        </a:solidFill>
                      </a:endParaRPr>
                    </a:p>
                  </a:txBody>
                  <a:tcPr/>
                </a:tc>
                <a:tc>
                  <a:txBody>
                    <a:bodyPr/>
                    <a:lstStyle/>
                    <a:p>
                      <a:pPr algn="ctr"/>
                      <a:r>
                        <a:rPr lang="en-US" dirty="0" smtClean="0"/>
                        <a:t>TN</a:t>
                      </a:r>
                      <a:endParaRPr lang="en-US" dirty="0"/>
                    </a:p>
                  </a:txBody>
                  <a:tcPr/>
                </a:tc>
              </a:tr>
            </a:tbl>
          </a:graphicData>
        </a:graphic>
      </p:graphicFrame>
      <p:sp>
        <p:nvSpPr>
          <p:cNvPr id="7" name="TextBox 6"/>
          <p:cNvSpPr txBox="1"/>
          <p:nvPr/>
        </p:nvSpPr>
        <p:spPr>
          <a:xfrm>
            <a:off x="609600" y="3849162"/>
            <a:ext cx="8382000" cy="2031325"/>
          </a:xfrm>
          <a:prstGeom prst="rect">
            <a:avLst/>
          </a:prstGeom>
          <a:noFill/>
        </p:spPr>
        <p:txBody>
          <a:bodyPr wrap="square" rtlCol="0">
            <a:spAutoFit/>
          </a:bodyPr>
          <a:lstStyle/>
          <a:p>
            <a:r>
              <a:rPr lang="en-US" dirty="0" smtClean="0"/>
              <a:t>Recall on 1 (denied) of 0.8 implies that there is 20% chance that a claim actually denied may be predicted as accepted</a:t>
            </a:r>
          </a:p>
          <a:p>
            <a:endParaRPr lang="en-US" dirty="0"/>
          </a:p>
          <a:p>
            <a:r>
              <a:rPr lang="en-US" dirty="0" smtClean="0"/>
              <a:t>Precision on 1(denied) of 0.8 implies that there is 20% chance that a claim actually accepted may be predicted as denied.</a:t>
            </a:r>
          </a:p>
          <a:p>
            <a:endParaRPr lang="en-US" dirty="0"/>
          </a:p>
          <a:p>
            <a:r>
              <a:rPr lang="en-US" dirty="0" smtClean="0"/>
              <a:t>So we chose F1 as the evaluation metrics</a:t>
            </a:r>
            <a:endParaRPr lang="en-US" dirty="0"/>
          </a:p>
        </p:txBody>
      </p:sp>
      <p:pic>
        <p:nvPicPr>
          <p:cNvPr id="8" name="image10.png" descr="https://qphs.fs.quoracdn.net/main-qimg-765c8cffb8809eb13dff9d3291b7aecf"/>
          <p:cNvPicPr/>
          <p:nvPr/>
        </p:nvPicPr>
        <p:blipFill>
          <a:blip r:embed="rId2"/>
          <a:srcRect/>
          <a:stretch>
            <a:fillRect/>
          </a:stretch>
        </p:blipFill>
        <p:spPr>
          <a:xfrm>
            <a:off x="9003891" y="1577303"/>
            <a:ext cx="3188110" cy="2076542"/>
          </a:xfrm>
          <a:prstGeom prst="rect">
            <a:avLst/>
          </a:prstGeom>
          <a:ln/>
        </p:spPr>
      </p:pic>
      <p:sp>
        <p:nvSpPr>
          <p:cNvPr id="9" name="TextBox 8"/>
          <p:cNvSpPr txBox="1"/>
          <p:nvPr/>
        </p:nvSpPr>
        <p:spPr>
          <a:xfrm>
            <a:off x="9188245" y="3832707"/>
            <a:ext cx="2819401" cy="2308324"/>
          </a:xfrm>
          <a:prstGeom prst="rect">
            <a:avLst/>
          </a:prstGeom>
          <a:noFill/>
        </p:spPr>
        <p:txBody>
          <a:bodyPr wrap="square" rtlCol="0">
            <a:spAutoFit/>
          </a:bodyPr>
          <a:lstStyle/>
          <a:p>
            <a:r>
              <a:rPr lang="en-US" dirty="0" smtClean="0"/>
              <a:t>We also calculated Equal Error Rate as one of the metric</a:t>
            </a:r>
          </a:p>
          <a:p>
            <a:endParaRPr lang="en-US" dirty="0"/>
          </a:p>
          <a:p>
            <a:r>
              <a:rPr lang="en-US" dirty="0"/>
              <a:t>The idea of ROC EER is the intersection point between a straight line joining (1,0) and (0,1) and the roc Curve</a:t>
            </a:r>
            <a:r>
              <a:rPr lang="en-US" dirty="0" smtClean="0"/>
              <a:t>.</a:t>
            </a:r>
            <a:endParaRPr lang="en-US" dirty="0"/>
          </a:p>
        </p:txBody>
      </p:sp>
    </p:spTree>
    <p:extLst>
      <p:ext uri="{BB962C8B-B14F-4D97-AF65-F5344CB8AC3E}">
        <p14:creationId xmlns:p14="http://schemas.microsoft.com/office/powerpoint/2010/main" val="386291697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F1 Scores</a:t>
            </a:r>
            <a:endParaRPr lang="en-US" dirty="0"/>
          </a:p>
        </p:txBody>
      </p:sp>
      <p:pic>
        <p:nvPicPr>
          <p:cNvPr id="6" name="Picture 5"/>
          <p:cNvPicPr>
            <a:picLocks noChangeAspect="1"/>
          </p:cNvPicPr>
          <p:nvPr/>
        </p:nvPicPr>
        <p:blipFill>
          <a:blip r:embed="rId2"/>
          <a:stretch>
            <a:fillRect/>
          </a:stretch>
        </p:blipFill>
        <p:spPr>
          <a:xfrm>
            <a:off x="304800" y="1295400"/>
            <a:ext cx="8036904" cy="3581400"/>
          </a:xfrm>
          <a:prstGeom prst="rect">
            <a:avLst/>
          </a:prstGeom>
        </p:spPr>
      </p:pic>
      <p:pic>
        <p:nvPicPr>
          <p:cNvPr id="7" name="Picture 6"/>
          <p:cNvPicPr/>
          <p:nvPr/>
        </p:nvPicPr>
        <p:blipFill>
          <a:blip r:embed="rId3">
            <a:extLst>
              <a:ext uri="{28A0092B-C50C-407E-A947-70E740481C1C}">
                <a14:useLocalDpi xmlns:a14="http://schemas.microsoft.com/office/drawing/2010/main" val="0"/>
              </a:ext>
            </a:extLst>
          </a:blip>
          <a:srcRect/>
          <a:stretch>
            <a:fillRect/>
          </a:stretch>
        </p:blipFill>
        <p:spPr bwMode="auto">
          <a:xfrm>
            <a:off x="7010400" y="3319462"/>
            <a:ext cx="4774565" cy="3114675"/>
          </a:xfrm>
          <a:prstGeom prst="rect">
            <a:avLst/>
          </a:prstGeom>
          <a:noFill/>
        </p:spPr>
      </p:pic>
    </p:spTree>
    <p:extLst>
      <p:ext uri="{BB962C8B-B14F-4D97-AF65-F5344CB8AC3E}">
        <p14:creationId xmlns:p14="http://schemas.microsoft.com/office/powerpoint/2010/main" val="25631024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Interpretation</a:t>
            </a:r>
            <a:endParaRPr lang="en-US" dirty="0"/>
          </a:p>
        </p:txBody>
      </p:sp>
      <p:sp>
        <p:nvSpPr>
          <p:cNvPr id="3" name="Text Placeholder 2"/>
          <p:cNvSpPr>
            <a:spLocks noGrp="1"/>
          </p:cNvSpPr>
          <p:nvPr>
            <p:ph type="body" sz="quarter" idx="13"/>
          </p:nvPr>
        </p:nvSpPr>
        <p:spPr>
          <a:xfrm>
            <a:off x="857739" y="1600201"/>
            <a:ext cx="10160000" cy="3276599"/>
          </a:xfrm>
        </p:spPr>
        <p:txBody>
          <a:bodyPr>
            <a:noAutofit/>
          </a:bodyPr>
          <a:lstStyle/>
          <a:p>
            <a:pPr algn="just">
              <a:spcBef>
                <a:spcPts val="0"/>
              </a:spcBef>
            </a:pPr>
            <a:r>
              <a:rPr lang="en-US" sz="2000" dirty="0">
                <a:latin typeface="Times New Roman" panose="02020603050405020304" pitchFamily="18" charset="0"/>
                <a:ea typeface="Times New Roman" panose="02020603050405020304" pitchFamily="18" charset="0"/>
              </a:rPr>
              <a:t>The above assessment helps us conclude that leveraging the probability scores for the Claim Numbers that have been predicted as Denied the institution can strengthen the controls on the documentation and validate the Diagnosis procedures used for a particular claim and make corrections so that they can reduce the number of claim that will be denied even before submitting to the insurance providers.</a:t>
            </a:r>
          </a:p>
          <a:p>
            <a:pPr algn="just">
              <a:spcBef>
                <a:spcPts val="0"/>
              </a:spcBef>
            </a:pPr>
            <a:endParaRPr lang="en-US" sz="2000" dirty="0">
              <a:latin typeface="Times New Roman" panose="02020603050405020304" pitchFamily="18" charset="0"/>
              <a:ea typeface="Times New Roman" panose="02020603050405020304" pitchFamily="18" charset="0"/>
            </a:endParaRPr>
          </a:p>
          <a:p>
            <a:pPr algn="just"/>
            <a:r>
              <a:rPr lang="en-US" sz="2000" dirty="0">
                <a:latin typeface="Times New Roman" panose="02020603050405020304" pitchFamily="18" charset="0"/>
                <a:ea typeface="Times New Roman" panose="02020603050405020304" pitchFamily="18" charset="0"/>
              </a:rPr>
              <a:t>This should results in significant saving from a revenue standpoint and also amplify the customer satisfaction scores for patients treated in their hospitals. Overall an early warning on the status of claims can help reduce losses and help improve the repute of the organization and achieve the target objective the business desired</a:t>
            </a:r>
            <a:r>
              <a:rPr lang="en-US" sz="2000" dirty="0" smtClean="0">
                <a:latin typeface="Times New Roman" panose="02020603050405020304" pitchFamily="18" charset="0"/>
                <a:ea typeface="Times New Roman" panose="02020603050405020304" pitchFamily="18" charset="0"/>
              </a:rPr>
              <a:t>.</a:t>
            </a:r>
          </a:p>
          <a:p>
            <a:pPr marL="0" indent="0" algn="just">
              <a:buNone/>
            </a:pPr>
            <a:r>
              <a:rPr lang="en-US" sz="2000" dirty="0">
                <a:latin typeface="Times New Roman" panose="02020603050405020304" pitchFamily="18" charset="0"/>
                <a:ea typeface="Times New Roman" panose="02020603050405020304" pitchFamily="18" charset="0"/>
              </a:rPr>
              <a:t/>
            </a:r>
            <a:br>
              <a:rPr lang="en-US" sz="2000" dirty="0">
                <a:latin typeface="Times New Roman" panose="02020603050405020304" pitchFamily="18" charset="0"/>
                <a:ea typeface="Times New Roman" panose="02020603050405020304" pitchFamily="18" charset="0"/>
              </a:rPr>
            </a:br>
            <a:endParaRPr lang="en-US" sz="2000" dirty="0"/>
          </a:p>
        </p:txBody>
      </p:sp>
      <p:sp>
        <p:nvSpPr>
          <p:cNvPr id="4" name="Text Placeholder 3"/>
          <p:cNvSpPr>
            <a:spLocks noGrp="1"/>
          </p:cNvSpPr>
          <p:nvPr>
            <p:ph type="body" sz="quarter" idx="14"/>
          </p:nvPr>
        </p:nvSpPr>
        <p:spPr/>
        <p:txBody>
          <a:bodyPr/>
          <a:lstStyle/>
          <a:p>
            <a:r>
              <a:rPr lang="en-US" dirty="0" smtClean="0"/>
              <a:t>Business Implication</a:t>
            </a:r>
            <a:endParaRPr lang="en-US" dirty="0"/>
          </a:p>
        </p:txBody>
      </p:sp>
    </p:spTree>
    <p:extLst>
      <p:ext uri="{BB962C8B-B14F-4D97-AF65-F5344CB8AC3E}">
        <p14:creationId xmlns:p14="http://schemas.microsoft.com/office/powerpoint/2010/main" val="360574267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3" name="Text Placeholder 2"/>
          <p:cNvSpPr>
            <a:spLocks noGrp="1"/>
          </p:cNvSpPr>
          <p:nvPr>
            <p:ph type="body" sz="quarter" idx="13"/>
          </p:nvPr>
        </p:nvSpPr>
        <p:spPr>
          <a:xfrm>
            <a:off x="990600" y="2895600"/>
            <a:ext cx="10160000" cy="2728913"/>
          </a:xfrm>
        </p:spPr>
        <p:txBody>
          <a:bodyPr/>
          <a:lstStyle/>
          <a:p>
            <a:r>
              <a:rPr lang="en-US" b="1" dirty="0">
                <a:solidFill>
                  <a:srgbClr val="211D70"/>
                </a:solidFill>
                <a:latin typeface="&amp;quot"/>
              </a:rPr>
              <a:t>Lead Instructor Name:</a:t>
            </a:r>
            <a:r>
              <a:rPr lang="en-US" dirty="0">
                <a:solidFill>
                  <a:srgbClr val="211D70"/>
                </a:solidFill>
                <a:latin typeface="&amp;quot"/>
              </a:rPr>
              <a:t> Prof. Gautam </a:t>
            </a:r>
            <a:r>
              <a:rPr lang="en-US" dirty="0" smtClean="0">
                <a:solidFill>
                  <a:srgbClr val="211D70"/>
                </a:solidFill>
                <a:latin typeface="&amp;quot"/>
              </a:rPr>
              <a:t>Gangopadhyay</a:t>
            </a:r>
            <a:endParaRPr lang="en-US" dirty="0">
              <a:solidFill>
                <a:srgbClr val="211D70"/>
              </a:solidFill>
              <a:latin typeface="&amp;quot"/>
            </a:endParaRPr>
          </a:p>
          <a:p>
            <a:r>
              <a:rPr lang="en-US" b="1" dirty="0" smtClean="0">
                <a:solidFill>
                  <a:srgbClr val="211D70"/>
                </a:solidFill>
                <a:latin typeface="&amp;quot"/>
              </a:rPr>
              <a:t>Lead Faculty:</a:t>
            </a:r>
            <a:r>
              <a:rPr lang="en-US" dirty="0" smtClean="0">
                <a:solidFill>
                  <a:srgbClr val="211D70"/>
                </a:solidFill>
                <a:latin typeface="&amp;quot"/>
              </a:rPr>
              <a:t> </a:t>
            </a:r>
            <a:r>
              <a:rPr lang="en-US" dirty="0">
                <a:solidFill>
                  <a:srgbClr val="211D70"/>
                </a:solidFill>
                <a:latin typeface="&amp;quot"/>
              </a:rPr>
              <a:t>Prof. Kamlesh Tiwari</a:t>
            </a:r>
          </a:p>
          <a:p>
            <a:r>
              <a:rPr lang="en-US" b="1" dirty="0" smtClean="0">
                <a:solidFill>
                  <a:srgbClr val="211D70"/>
                </a:solidFill>
                <a:latin typeface="&amp;quot"/>
              </a:rPr>
              <a:t>Faculty:</a:t>
            </a:r>
            <a:r>
              <a:rPr lang="en-US" dirty="0" smtClean="0">
                <a:solidFill>
                  <a:srgbClr val="211D70"/>
                </a:solidFill>
                <a:latin typeface="&amp;quot"/>
              </a:rPr>
              <a:t> </a:t>
            </a:r>
            <a:r>
              <a:rPr lang="en-US" dirty="0">
                <a:solidFill>
                  <a:srgbClr val="211D70"/>
                </a:solidFill>
                <a:latin typeface="&amp;quot"/>
              </a:rPr>
              <a:t>Prof. Raja Vadhana </a:t>
            </a:r>
            <a:r>
              <a:rPr lang="en-US" dirty="0" smtClean="0">
                <a:solidFill>
                  <a:srgbClr val="211D70"/>
                </a:solidFill>
                <a:latin typeface="&amp;quot"/>
              </a:rPr>
              <a:t>P</a:t>
            </a:r>
          </a:p>
          <a:p>
            <a:r>
              <a:rPr lang="en-US" b="1" dirty="0" smtClean="0">
                <a:solidFill>
                  <a:srgbClr val="211D70"/>
                </a:solidFill>
                <a:latin typeface="&amp;quot"/>
              </a:rPr>
              <a:t>Teaching </a:t>
            </a:r>
            <a:r>
              <a:rPr lang="en-US" b="1" dirty="0">
                <a:solidFill>
                  <a:srgbClr val="211D70"/>
                </a:solidFill>
                <a:latin typeface="&amp;quot"/>
              </a:rPr>
              <a:t>Assistant Name:</a:t>
            </a:r>
            <a:r>
              <a:rPr lang="en-US" dirty="0">
                <a:solidFill>
                  <a:srgbClr val="211D70"/>
                </a:solidFill>
                <a:latin typeface="&amp;quot"/>
              </a:rPr>
              <a:t> Kartheek </a:t>
            </a:r>
            <a:r>
              <a:rPr lang="en-US" dirty="0" err="1" smtClean="0">
                <a:solidFill>
                  <a:srgbClr val="211D70"/>
                </a:solidFill>
                <a:latin typeface="&amp;quot"/>
              </a:rPr>
              <a:t>Akella</a:t>
            </a:r>
            <a:endParaRPr lang="en-US" dirty="0">
              <a:solidFill>
                <a:srgbClr val="211D70"/>
              </a:solidFill>
              <a:latin typeface="&amp;quot"/>
            </a:endParaRPr>
          </a:p>
        </p:txBody>
      </p:sp>
      <p:sp>
        <p:nvSpPr>
          <p:cNvPr id="4" name="Text Placeholder 3"/>
          <p:cNvSpPr>
            <a:spLocks noGrp="1"/>
          </p:cNvSpPr>
          <p:nvPr>
            <p:ph type="body" sz="quarter" idx="14"/>
          </p:nvPr>
        </p:nvSpPr>
        <p:spPr>
          <a:xfrm>
            <a:off x="472122" y="2057401"/>
            <a:ext cx="11196956" cy="395287"/>
          </a:xfrm>
        </p:spPr>
        <p:txBody>
          <a:bodyPr/>
          <a:lstStyle/>
          <a:p>
            <a:r>
              <a:rPr lang="en-US" dirty="0" smtClean="0"/>
              <a:t>Thanking our Mentor, Faculty and TA for their Guidance and Help</a:t>
            </a:r>
            <a:endParaRPr lang="en-US" dirty="0"/>
          </a:p>
        </p:txBody>
      </p:sp>
      <p:sp>
        <p:nvSpPr>
          <p:cNvPr id="5" name="Rectangle 4"/>
          <p:cNvSpPr/>
          <p:nvPr/>
        </p:nvSpPr>
        <p:spPr>
          <a:xfrm>
            <a:off x="279400" y="2746956"/>
            <a:ext cx="11582400" cy="1748844"/>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55063960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 / Recommendations</a:t>
            </a:r>
            <a:endParaRPr lang="en-US" dirty="0"/>
          </a:p>
        </p:txBody>
      </p:sp>
      <p:sp>
        <p:nvSpPr>
          <p:cNvPr id="3" name="Text Placeholder 2"/>
          <p:cNvSpPr>
            <a:spLocks noGrp="1"/>
          </p:cNvSpPr>
          <p:nvPr>
            <p:ph type="body" sz="quarter" idx="13"/>
          </p:nvPr>
        </p:nvSpPr>
        <p:spPr>
          <a:xfrm>
            <a:off x="381000" y="1219200"/>
            <a:ext cx="11353800" cy="4724399"/>
          </a:xfrm>
        </p:spPr>
        <p:txBody>
          <a:bodyPr>
            <a:normAutofit/>
          </a:bodyPr>
          <a:lstStyle/>
          <a:p>
            <a:pPr algn="just"/>
            <a:r>
              <a:rPr lang="en-US" sz="2200" dirty="0">
                <a:latin typeface="Times New Roman" panose="02020603050405020304" pitchFamily="18" charset="0"/>
                <a:ea typeface="Times New Roman" panose="02020603050405020304" pitchFamily="18" charset="0"/>
              </a:rPr>
              <a:t>The project was successfully able to identify the machine learning model to classify the health claims appropriately as Accepted or Denied. </a:t>
            </a:r>
            <a:endParaRPr lang="en-US" sz="2200" dirty="0" smtClean="0">
              <a:latin typeface="Times New Roman" panose="02020603050405020304" pitchFamily="18" charset="0"/>
              <a:ea typeface="Times New Roman" panose="02020603050405020304" pitchFamily="18" charset="0"/>
            </a:endParaRPr>
          </a:p>
          <a:p>
            <a:pPr algn="just"/>
            <a:r>
              <a:rPr lang="en-US" sz="2200" dirty="0" smtClean="0">
                <a:latin typeface="Times New Roman" panose="02020603050405020304" pitchFamily="18" charset="0"/>
                <a:ea typeface="Times New Roman" panose="02020603050405020304" pitchFamily="18" charset="0"/>
              </a:rPr>
              <a:t>The </a:t>
            </a:r>
            <a:r>
              <a:rPr lang="en-US" sz="2200" dirty="0">
                <a:latin typeface="Times New Roman" panose="02020603050405020304" pitchFamily="18" charset="0"/>
                <a:ea typeface="Times New Roman" panose="02020603050405020304" pitchFamily="18" charset="0"/>
              </a:rPr>
              <a:t>F1 metric was chosen to select the final best model since it has ability to maximize both precision and recall. Our objective here is to minimize both False Negative and False Positive predictions while maximizing true predictions. </a:t>
            </a:r>
            <a:endParaRPr lang="en-US" sz="2200" dirty="0" smtClean="0">
              <a:latin typeface="Times New Roman" panose="02020603050405020304" pitchFamily="18" charset="0"/>
              <a:ea typeface="Times New Roman" panose="02020603050405020304" pitchFamily="18" charset="0"/>
            </a:endParaRPr>
          </a:p>
          <a:p>
            <a:pPr algn="just"/>
            <a:r>
              <a:rPr lang="en-US" sz="2200" dirty="0" smtClean="0">
                <a:latin typeface="Times New Roman" panose="02020603050405020304" pitchFamily="18" charset="0"/>
                <a:ea typeface="Times New Roman" panose="02020603050405020304" pitchFamily="18" charset="0"/>
              </a:rPr>
              <a:t>Equal </a:t>
            </a:r>
            <a:r>
              <a:rPr lang="en-US" sz="2200" dirty="0">
                <a:latin typeface="Times New Roman" panose="02020603050405020304" pitchFamily="18" charset="0"/>
                <a:ea typeface="Times New Roman" panose="02020603050405020304" pitchFamily="18" charset="0"/>
              </a:rPr>
              <a:t>Error Rate is a metrics that has been explored and aligns more or less to F1 trends. So we stick with F1 Score for final model evaluation. </a:t>
            </a:r>
            <a:endParaRPr lang="en-US" sz="2200" dirty="0" smtClean="0">
              <a:latin typeface="Times New Roman" panose="02020603050405020304" pitchFamily="18" charset="0"/>
              <a:ea typeface="Times New Roman" panose="02020603050405020304" pitchFamily="18" charset="0"/>
            </a:endParaRPr>
          </a:p>
          <a:p>
            <a:pPr algn="just"/>
            <a:r>
              <a:rPr lang="en-US" sz="2200" dirty="0" smtClean="0">
                <a:latin typeface="Times New Roman" panose="02020603050405020304" pitchFamily="18" charset="0"/>
                <a:ea typeface="Times New Roman" panose="02020603050405020304" pitchFamily="18" charset="0"/>
              </a:rPr>
              <a:t>The </a:t>
            </a:r>
            <a:r>
              <a:rPr lang="en-US" sz="2200" dirty="0">
                <a:latin typeface="Times New Roman" panose="02020603050405020304" pitchFamily="18" charset="0"/>
                <a:ea typeface="Times New Roman" panose="02020603050405020304" pitchFamily="18" charset="0"/>
              </a:rPr>
              <a:t>Catboost algorithm looks to be one of the better methods of the all the chosen evaluation models for this kind of dataset and problem</a:t>
            </a:r>
            <a:r>
              <a:rPr lang="en-US" sz="2200" dirty="0" smtClean="0">
                <a:latin typeface="Times New Roman" panose="02020603050405020304" pitchFamily="18" charset="0"/>
                <a:ea typeface="Times New Roman" panose="02020603050405020304" pitchFamily="18" charset="0"/>
              </a:rPr>
              <a:t>.</a:t>
            </a:r>
          </a:p>
          <a:p>
            <a:pPr algn="just">
              <a:spcBef>
                <a:spcPts val="0"/>
              </a:spcBef>
            </a:pPr>
            <a:r>
              <a:rPr lang="en-US" sz="2200" dirty="0">
                <a:latin typeface="Times New Roman" panose="02020603050405020304" pitchFamily="18" charset="0"/>
                <a:ea typeface="Times New Roman" panose="02020603050405020304" pitchFamily="18" charset="0"/>
              </a:rPr>
              <a:t>Based on the selected model the output below depicts the predicted value as well as the confidence </a:t>
            </a:r>
            <a:r>
              <a:rPr lang="en-US" sz="2200" dirty="0" smtClean="0">
                <a:latin typeface="Times New Roman" panose="02020603050405020304" pitchFamily="18" charset="0"/>
                <a:ea typeface="Times New Roman" panose="02020603050405020304" pitchFamily="18" charset="0"/>
              </a:rPr>
              <a:t>scores for </a:t>
            </a:r>
            <a:r>
              <a:rPr lang="en-US" sz="2200" dirty="0">
                <a:latin typeface="Times New Roman" panose="02020603050405020304" pitchFamily="18" charset="0"/>
                <a:ea typeface="Times New Roman" panose="02020603050405020304" pitchFamily="18" charset="0"/>
              </a:rPr>
              <a:t>each of the claims. The output has huge potential to both Payers and Providers in identifying potential denials before fact and take actions to avoid costly administrative impact or denied claims. </a:t>
            </a:r>
            <a:endParaRPr lang="en-US" sz="2200" dirty="0" smtClean="0">
              <a:latin typeface="Times New Roman" panose="02020603050405020304" pitchFamily="18" charset="0"/>
              <a:ea typeface="Times New Roman" panose="02020603050405020304" pitchFamily="18" charset="0"/>
            </a:endParaRPr>
          </a:p>
          <a:p>
            <a:pPr algn="just">
              <a:spcBef>
                <a:spcPts val="0"/>
              </a:spcBef>
            </a:pPr>
            <a:r>
              <a:rPr lang="en-US" sz="2200" dirty="0">
                <a:latin typeface="Times New Roman" panose="02020603050405020304" pitchFamily="18" charset="0"/>
                <a:ea typeface="Times New Roman" panose="02020603050405020304" pitchFamily="18" charset="0"/>
              </a:rPr>
              <a:t>This study also brings forward the potential that H2O library brings for solving </a:t>
            </a:r>
            <a:r>
              <a:rPr lang="en-US" sz="2200" dirty="0" smtClean="0">
                <a:latin typeface="Times New Roman" panose="02020603050405020304" pitchFamily="18" charset="0"/>
                <a:ea typeface="Times New Roman" panose="02020603050405020304" pitchFamily="18" charset="0"/>
              </a:rPr>
              <a:t>such problems.</a:t>
            </a:r>
          </a:p>
          <a:p>
            <a:pPr algn="just">
              <a:spcBef>
                <a:spcPts val="0"/>
              </a:spcBef>
            </a:pPr>
            <a:endParaRPr lang="en-US" sz="2200" dirty="0">
              <a:latin typeface="Times New Roman" panose="02020603050405020304" pitchFamily="18" charset="0"/>
              <a:ea typeface="Times New Roman" panose="02020603050405020304" pitchFamily="18" charset="0"/>
            </a:endParaRPr>
          </a:p>
          <a:p>
            <a:pPr algn="just"/>
            <a:endParaRPr lang="en-US" sz="2200" dirty="0"/>
          </a:p>
        </p:txBody>
      </p:sp>
    </p:spTree>
    <p:extLst>
      <p:ext uri="{BB962C8B-B14F-4D97-AF65-F5344CB8AC3E}">
        <p14:creationId xmlns:p14="http://schemas.microsoft.com/office/powerpoint/2010/main" val="56202068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 / Recommendations</a:t>
            </a:r>
            <a:endParaRPr lang="en-US" dirty="0"/>
          </a:p>
        </p:txBody>
      </p:sp>
      <p:sp>
        <p:nvSpPr>
          <p:cNvPr id="4" name="Text Placeholder 3"/>
          <p:cNvSpPr>
            <a:spLocks noGrp="1"/>
          </p:cNvSpPr>
          <p:nvPr>
            <p:ph type="body" sz="quarter" idx="14"/>
          </p:nvPr>
        </p:nvSpPr>
        <p:spPr/>
        <p:txBody>
          <a:bodyPr/>
          <a:lstStyle/>
          <a:p>
            <a:r>
              <a:rPr lang="en-US" dirty="0" smtClean="0"/>
              <a:t>Sample Report</a:t>
            </a:r>
            <a:endParaRPr lang="en-US" dirty="0"/>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339078" y="1756356"/>
            <a:ext cx="9643121" cy="4949244"/>
          </a:xfrm>
          <a:prstGeom prst="rect">
            <a:avLst/>
          </a:prstGeom>
          <a:noFill/>
          <a:ln>
            <a:noFill/>
          </a:ln>
        </p:spPr>
      </p:pic>
    </p:spTree>
    <p:extLst>
      <p:ext uri="{BB962C8B-B14F-4D97-AF65-F5344CB8AC3E}">
        <p14:creationId xmlns:p14="http://schemas.microsoft.com/office/powerpoint/2010/main" val="247325600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Future </a:t>
            </a:r>
            <a:r>
              <a:rPr lang="en-US" dirty="0"/>
              <a:t>Work &amp; Extension or Scope of improvements</a:t>
            </a:r>
          </a:p>
        </p:txBody>
      </p:sp>
      <p:sp>
        <p:nvSpPr>
          <p:cNvPr id="3" name="Text Placeholder 2"/>
          <p:cNvSpPr>
            <a:spLocks noGrp="1"/>
          </p:cNvSpPr>
          <p:nvPr>
            <p:ph type="body" sz="quarter" idx="13"/>
          </p:nvPr>
        </p:nvSpPr>
        <p:spPr>
          <a:xfrm>
            <a:off x="533400" y="1219200"/>
            <a:ext cx="10896600" cy="5410199"/>
          </a:xfrm>
        </p:spPr>
        <p:txBody>
          <a:bodyPr>
            <a:normAutofit fontScale="92500" lnSpcReduction="10000"/>
          </a:bodyPr>
          <a:lstStyle/>
          <a:p>
            <a:pPr marL="0" marR="0" indent="0" algn="just">
              <a:spcBef>
                <a:spcPts val="0"/>
              </a:spcBef>
              <a:spcAft>
                <a:spcPts val="0"/>
              </a:spcAft>
              <a:buNone/>
            </a:pPr>
            <a:r>
              <a:rPr lang="en-US" dirty="0" smtClean="0">
                <a:latin typeface="Times New Roman" panose="02020603050405020304" pitchFamily="18" charset="0"/>
                <a:ea typeface="Times New Roman" panose="02020603050405020304" pitchFamily="18" charset="0"/>
              </a:rPr>
              <a:t>The </a:t>
            </a:r>
            <a:r>
              <a:rPr lang="en-US" dirty="0">
                <a:latin typeface="Times New Roman" panose="02020603050405020304" pitchFamily="18" charset="0"/>
                <a:ea typeface="Times New Roman" panose="02020603050405020304" pitchFamily="18" charset="0"/>
              </a:rPr>
              <a:t>claim denial code field has lot of information which can help our model predict why a claim could be denied or rejected. Future study and analysis could include enriching our Label field with this information and do a multi-class learning and prediction. This can enable proactive adjustments to claims so that they get accepted in first iteration itself</a:t>
            </a:r>
            <a:r>
              <a:rPr lang="en-US" dirty="0" smtClean="0">
                <a:latin typeface="Times New Roman" panose="02020603050405020304" pitchFamily="18" charset="0"/>
                <a:ea typeface="Times New Roman" panose="02020603050405020304" pitchFamily="18" charset="0"/>
              </a:rPr>
              <a:t>. When </a:t>
            </a:r>
            <a:r>
              <a:rPr lang="en-US" dirty="0">
                <a:latin typeface="Times New Roman" panose="02020603050405020304" pitchFamily="18" charset="0"/>
                <a:ea typeface="Times New Roman" panose="02020603050405020304" pitchFamily="18" charset="0"/>
              </a:rPr>
              <a:t>a potentially problematic claim is flagged, AI can conduct an analysis across various subcategories (indicated in denial reason code field) to identify the root cause. </a:t>
            </a:r>
            <a:endParaRPr lang="en-US" dirty="0" smtClean="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r>
              <a:rPr lang="en-US" dirty="0">
                <a:latin typeface="Times New Roman" panose="02020603050405020304" pitchFamily="18" charset="0"/>
                <a:ea typeface="Times New Roman" panose="02020603050405020304" pitchFamily="18" charset="0"/>
              </a:rPr>
              <a:t> </a:t>
            </a:r>
          </a:p>
          <a:p>
            <a:pPr marL="0" marR="0" indent="0" algn="just">
              <a:spcBef>
                <a:spcPts val="0"/>
              </a:spcBef>
              <a:spcAft>
                <a:spcPts val="0"/>
              </a:spcAft>
              <a:buNone/>
            </a:pPr>
            <a:r>
              <a:rPr lang="en-US" dirty="0">
                <a:latin typeface="Times New Roman" panose="02020603050405020304" pitchFamily="18" charset="0"/>
                <a:ea typeface="Times New Roman" panose="02020603050405020304" pitchFamily="18" charset="0"/>
              </a:rPr>
              <a:t>Class imbalance is one big characteristic of this dataset. We can explore more different methods than just SMOTE/ROS/RUS to obtain better results. </a:t>
            </a:r>
            <a:endParaRPr lang="en-US" dirty="0" smtClean="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endParaRPr lang="en-US" dirty="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r>
              <a:rPr lang="en-US" dirty="0" smtClean="0">
                <a:latin typeface="Times New Roman" panose="02020603050405020304" pitchFamily="18" charset="0"/>
                <a:ea typeface="Times New Roman" panose="02020603050405020304" pitchFamily="18" charset="0"/>
              </a:rPr>
              <a:t>We </a:t>
            </a:r>
            <a:r>
              <a:rPr lang="en-US" dirty="0">
                <a:latin typeface="Times New Roman" panose="02020603050405020304" pitchFamily="18" charset="0"/>
                <a:ea typeface="Times New Roman" panose="02020603050405020304" pitchFamily="18" charset="0"/>
              </a:rPr>
              <a:t>can look to carry out PCA analysis if time permits</a:t>
            </a:r>
            <a:r>
              <a:rPr lang="en-US" dirty="0" smtClean="0">
                <a:latin typeface="Times New Roman" panose="02020603050405020304" pitchFamily="18" charset="0"/>
                <a:ea typeface="Times New Roman" panose="02020603050405020304" pitchFamily="18" charset="0"/>
              </a:rPr>
              <a:t>.</a:t>
            </a:r>
          </a:p>
          <a:p>
            <a:pPr marL="0" marR="0" indent="0" algn="just">
              <a:spcBef>
                <a:spcPts val="0"/>
              </a:spcBef>
              <a:spcAft>
                <a:spcPts val="0"/>
              </a:spcAft>
              <a:buNone/>
            </a:pPr>
            <a:endParaRPr lang="en-US" dirty="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r>
              <a:rPr lang="en-US" dirty="0" smtClean="0">
                <a:latin typeface="Times New Roman" panose="02020603050405020304" pitchFamily="18" charset="0"/>
                <a:ea typeface="Times New Roman" panose="02020603050405020304" pitchFamily="18" charset="0"/>
              </a:rPr>
              <a:t>A </a:t>
            </a:r>
            <a:r>
              <a:rPr lang="en-US" dirty="0">
                <a:latin typeface="Times New Roman" panose="02020603050405020304" pitchFamily="18" charset="0"/>
                <a:ea typeface="Times New Roman" panose="02020603050405020304" pitchFamily="18" charset="0"/>
              </a:rPr>
              <a:t>more detailed hyper parameter tuning may be needed for more robust models. </a:t>
            </a:r>
            <a:endParaRPr lang="en-US" dirty="0" smtClean="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endParaRPr lang="en-US" dirty="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r>
              <a:rPr lang="en-US" dirty="0" smtClean="0">
                <a:latin typeface="Times New Roman" panose="02020603050405020304" pitchFamily="18" charset="0"/>
                <a:ea typeface="Times New Roman" panose="02020603050405020304" pitchFamily="18" charset="0"/>
              </a:rPr>
              <a:t>We </a:t>
            </a:r>
            <a:r>
              <a:rPr lang="en-US" dirty="0">
                <a:latin typeface="Times New Roman" panose="02020603050405020304" pitchFamily="18" charset="0"/>
                <a:ea typeface="Times New Roman" panose="02020603050405020304" pitchFamily="18" charset="0"/>
              </a:rPr>
              <a:t>should also try to do binning for numerical columns as well(at-least for </a:t>
            </a:r>
            <a:r>
              <a:rPr lang="en-US" dirty="0" err="1">
                <a:latin typeface="Times New Roman" panose="02020603050405020304" pitchFamily="18" charset="0"/>
                <a:ea typeface="Times New Roman" panose="02020603050405020304" pitchFamily="18" charset="0"/>
              </a:rPr>
              <a:t>claim.charge.amount</a:t>
            </a:r>
            <a:r>
              <a:rPr lang="en-US" dirty="0">
                <a:latin typeface="Times New Roman" panose="02020603050405020304" pitchFamily="18" charset="0"/>
                <a:ea typeface="Times New Roman" panose="02020603050405020304" pitchFamily="18" charset="0"/>
              </a:rPr>
              <a:t>, as this a 5th important feature) at check impact on model performance. </a:t>
            </a:r>
          </a:p>
          <a:p>
            <a:pPr marL="0" marR="0" indent="0" algn="just">
              <a:spcBef>
                <a:spcPts val="0"/>
              </a:spcBef>
              <a:spcAft>
                <a:spcPts val="0"/>
              </a:spcAft>
              <a:buNone/>
            </a:pPr>
            <a:endParaRPr lang="en-US" dirty="0" smtClean="0">
              <a:latin typeface="Times New Roman" panose="02020603050405020304" pitchFamily="18" charset="0"/>
              <a:ea typeface="Times New Roman" panose="02020603050405020304" pitchFamily="18" charset="0"/>
            </a:endParaRPr>
          </a:p>
          <a:p>
            <a:pPr marL="0" indent="0" algn="just">
              <a:spcBef>
                <a:spcPts val="0"/>
              </a:spcBef>
              <a:buNone/>
            </a:pPr>
            <a:r>
              <a:rPr lang="en-US" dirty="0">
                <a:latin typeface="Times New Roman" panose="02020603050405020304" pitchFamily="18" charset="0"/>
                <a:ea typeface="Times New Roman" panose="02020603050405020304" pitchFamily="18" charset="0"/>
              </a:rPr>
              <a:t>From Machine Learning perspective, every three months we should retrain / revalidate models on new historical data. </a:t>
            </a:r>
          </a:p>
          <a:p>
            <a:pPr marL="0" marR="0" indent="0" algn="just">
              <a:spcBef>
                <a:spcPts val="0"/>
              </a:spcBef>
              <a:spcAft>
                <a:spcPts val="0"/>
              </a:spcAft>
              <a:buNone/>
            </a:pPr>
            <a:endParaRPr lang="en-US" dirty="0" smtClean="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r>
              <a:rPr lang="en-US" dirty="0" smtClean="0">
                <a:latin typeface="Times New Roman" panose="02020603050405020304" pitchFamily="18" charset="0"/>
                <a:ea typeface="Times New Roman" panose="02020603050405020304" pitchFamily="18" charset="0"/>
              </a:rPr>
              <a:t>We used Driverless AI for H2O for validation and results </a:t>
            </a:r>
            <a:r>
              <a:rPr lang="en-US" dirty="0">
                <a:latin typeface="Times New Roman" panose="02020603050405020304" pitchFamily="18" charset="0"/>
                <a:ea typeface="Times New Roman" panose="02020603050405020304" pitchFamily="18" charset="0"/>
              </a:rPr>
              <a:t>show that there is scope for future work on improving models. Some of the steps could </a:t>
            </a:r>
            <a:r>
              <a:rPr lang="en-US" dirty="0" smtClean="0">
                <a:latin typeface="Times New Roman" panose="02020603050405020304" pitchFamily="18" charset="0"/>
                <a:ea typeface="Times New Roman" panose="02020603050405020304" pitchFamily="18" charset="0"/>
              </a:rPr>
              <a:t>include:</a:t>
            </a:r>
          </a:p>
          <a:p>
            <a:pPr marL="342900" marR="0" indent="-342900" algn="just">
              <a:spcBef>
                <a:spcPts val="0"/>
              </a:spcBef>
              <a:spcAft>
                <a:spcPts val="0"/>
              </a:spcAft>
              <a:buFont typeface="+mj-lt"/>
              <a:buAutoNum type="arabicPeriod"/>
            </a:pPr>
            <a:r>
              <a:rPr lang="en-US" dirty="0" smtClean="0">
                <a:latin typeface="Times New Roman" panose="02020603050405020304" pitchFamily="18" charset="0"/>
                <a:ea typeface="Times New Roman" panose="02020603050405020304" pitchFamily="18" charset="0"/>
              </a:rPr>
              <a:t>Improve </a:t>
            </a:r>
            <a:r>
              <a:rPr lang="en-US" dirty="0">
                <a:latin typeface="Times New Roman" panose="02020603050405020304" pitchFamily="18" charset="0"/>
                <a:ea typeface="Times New Roman" panose="02020603050405020304" pitchFamily="18" charset="0"/>
              </a:rPr>
              <a:t>methods for feature engineering </a:t>
            </a:r>
            <a:endParaRPr lang="en-US" dirty="0" smtClean="0">
              <a:latin typeface="Times New Roman" panose="02020603050405020304" pitchFamily="18" charset="0"/>
              <a:ea typeface="Times New Roman" panose="02020603050405020304" pitchFamily="18" charset="0"/>
            </a:endParaRPr>
          </a:p>
          <a:p>
            <a:pPr marL="342900" marR="0" indent="-342900" algn="just">
              <a:spcBef>
                <a:spcPts val="0"/>
              </a:spcBef>
              <a:spcAft>
                <a:spcPts val="0"/>
              </a:spcAft>
              <a:buFont typeface="+mj-lt"/>
              <a:buAutoNum type="arabicPeriod"/>
            </a:pPr>
            <a:r>
              <a:rPr lang="en-US" dirty="0" smtClean="0">
                <a:latin typeface="Times New Roman" panose="02020603050405020304" pitchFamily="18" charset="0"/>
                <a:ea typeface="Times New Roman" panose="02020603050405020304" pitchFamily="18" charset="0"/>
              </a:rPr>
              <a:t>Explore </a:t>
            </a:r>
            <a:r>
              <a:rPr lang="en-US" dirty="0">
                <a:latin typeface="Times New Roman" panose="02020603050405020304" pitchFamily="18" charset="0"/>
                <a:ea typeface="Times New Roman" panose="02020603050405020304" pitchFamily="18" charset="0"/>
              </a:rPr>
              <a:t>Ensemble methods more to get more improved </a:t>
            </a:r>
            <a:r>
              <a:rPr lang="en-US" dirty="0" smtClean="0">
                <a:latin typeface="Times New Roman" panose="02020603050405020304" pitchFamily="18" charset="0"/>
                <a:ea typeface="Times New Roman" panose="02020603050405020304" pitchFamily="18" charset="0"/>
              </a:rPr>
              <a:t>results</a:t>
            </a:r>
          </a:p>
          <a:p>
            <a:pPr marL="342900" marR="0" indent="-342900" algn="just">
              <a:spcBef>
                <a:spcPts val="0"/>
              </a:spcBef>
              <a:spcAft>
                <a:spcPts val="0"/>
              </a:spcAft>
              <a:buFont typeface="+mj-lt"/>
              <a:buAutoNum type="arabicPeriod"/>
            </a:pPr>
            <a:r>
              <a:rPr lang="en-US" dirty="0" smtClean="0">
                <a:latin typeface="Times New Roman" panose="02020603050405020304" pitchFamily="18" charset="0"/>
                <a:ea typeface="Times New Roman" panose="02020603050405020304" pitchFamily="18" charset="0"/>
              </a:rPr>
              <a:t>As </a:t>
            </a:r>
            <a:r>
              <a:rPr lang="en-US" dirty="0">
                <a:latin typeface="Times New Roman" panose="02020603050405020304" pitchFamily="18" charset="0"/>
                <a:ea typeface="Times New Roman" panose="02020603050405020304" pitchFamily="18" charset="0"/>
              </a:rPr>
              <a:t>evident our results tend to concur with driverless on that XGBoost came as best </a:t>
            </a:r>
            <a:r>
              <a:rPr lang="en-US" dirty="0" smtClean="0">
                <a:latin typeface="Times New Roman" panose="02020603050405020304" pitchFamily="18" charset="0"/>
                <a:ea typeface="Times New Roman" panose="02020603050405020304" pitchFamily="18" charset="0"/>
              </a:rPr>
              <a:t>model</a:t>
            </a:r>
            <a:endParaRPr lang="en-US" dirty="0"/>
          </a:p>
          <a:p>
            <a:pPr marL="0" marR="0" indent="0" algn="just">
              <a:spcBef>
                <a:spcPts val="0"/>
              </a:spcBef>
              <a:spcAft>
                <a:spcPts val="0"/>
              </a:spcAft>
              <a:buNone/>
            </a:pPr>
            <a:endParaRPr lang="en-US" dirty="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endParaRPr lang="en-US"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1736699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Rectangle 2"/>
          <p:cNvSpPr/>
          <p:nvPr/>
        </p:nvSpPr>
        <p:spPr>
          <a:xfrm>
            <a:off x="609600" y="838200"/>
            <a:ext cx="6096000" cy="2862322"/>
          </a:xfrm>
          <a:prstGeom prst="rect">
            <a:avLst/>
          </a:prstGeom>
        </p:spPr>
        <p:txBody>
          <a:bodyPr>
            <a:spAutoFit/>
          </a:bodyPr>
          <a:lstStyle/>
          <a:p>
            <a:r>
              <a:rPr lang="en-US" b="1" dirty="0">
                <a:solidFill>
                  <a:srgbClr val="211D70"/>
                </a:solidFill>
                <a:latin typeface="&amp;quot"/>
              </a:rPr>
              <a:t>Lead Instructor Name:</a:t>
            </a:r>
            <a:r>
              <a:rPr lang="en-US" dirty="0">
                <a:solidFill>
                  <a:srgbClr val="211D70"/>
                </a:solidFill>
                <a:latin typeface="&amp;quot"/>
              </a:rPr>
              <a:t> Prof. </a:t>
            </a:r>
            <a:r>
              <a:rPr lang="en-US" dirty="0" err="1">
                <a:solidFill>
                  <a:srgbClr val="211D70"/>
                </a:solidFill>
                <a:latin typeface="&amp;quot"/>
              </a:rPr>
              <a:t>Gautam</a:t>
            </a:r>
            <a:r>
              <a:rPr lang="en-US" dirty="0">
                <a:solidFill>
                  <a:srgbClr val="211D70"/>
                </a:solidFill>
                <a:latin typeface="&amp;quot"/>
              </a:rPr>
              <a:t> </a:t>
            </a:r>
            <a:r>
              <a:rPr lang="en-US" dirty="0" err="1">
                <a:solidFill>
                  <a:srgbClr val="211D70"/>
                </a:solidFill>
                <a:latin typeface="&amp;quot"/>
              </a:rPr>
              <a:t>Gangopadhyay</a:t>
            </a:r>
            <a:r>
              <a:rPr lang="en-US" dirty="0">
                <a:solidFill>
                  <a:srgbClr val="211D70"/>
                </a:solidFill>
                <a:latin typeface="&amp;quot"/>
              </a:rPr>
              <a:t> </a:t>
            </a:r>
            <a:r>
              <a:rPr lang="en-US" dirty="0">
                <a:solidFill>
                  <a:srgbClr val="211D70"/>
                </a:solidFill>
                <a:latin typeface="&amp;quot"/>
                <a:hlinkClick r:id="rId2"/>
              </a:rPr>
              <a:t>{gautam.g@wilp.bits-pilani.ac.in}</a:t>
            </a:r>
            <a:endParaRPr lang="en-US" dirty="0">
              <a:solidFill>
                <a:srgbClr val="211D70"/>
              </a:solidFill>
              <a:latin typeface="&amp;quot"/>
            </a:endParaRPr>
          </a:p>
          <a:p>
            <a:endParaRPr lang="en-US" dirty="0">
              <a:solidFill>
                <a:srgbClr val="211D70"/>
              </a:solidFill>
              <a:latin typeface="&amp;quot"/>
            </a:endParaRPr>
          </a:p>
          <a:p>
            <a:r>
              <a:rPr lang="en-US" b="1" dirty="0">
                <a:solidFill>
                  <a:srgbClr val="211D70"/>
                </a:solidFill>
                <a:latin typeface="&amp;quot"/>
              </a:rPr>
              <a:t>Teaching Assistant Name:</a:t>
            </a:r>
            <a:r>
              <a:rPr lang="en-US" dirty="0">
                <a:solidFill>
                  <a:srgbClr val="211D70"/>
                </a:solidFill>
                <a:latin typeface="&amp;quot"/>
              </a:rPr>
              <a:t> </a:t>
            </a:r>
            <a:r>
              <a:rPr lang="en-US" dirty="0" err="1">
                <a:solidFill>
                  <a:srgbClr val="211D70"/>
                </a:solidFill>
                <a:latin typeface="&amp;quot"/>
              </a:rPr>
              <a:t>Kartheek</a:t>
            </a:r>
            <a:r>
              <a:rPr lang="en-US" dirty="0">
                <a:solidFill>
                  <a:srgbClr val="211D70"/>
                </a:solidFill>
                <a:latin typeface="&amp;quot"/>
              </a:rPr>
              <a:t> </a:t>
            </a:r>
            <a:r>
              <a:rPr lang="en-US" dirty="0" err="1">
                <a:solidFill>
                  <a:srgbClr val="211D70"/>
                </a:solidFill>
                <a:latin typeface="&amp;quot"/>
              </a:rPr>
              <a:t>Akella</a:t>
            </a:r>
            <a:r>
              <a:rPr lang="en-US" dirty="0">
                <a:solidFill>
                  <a:srgbClr val="211D70"/>
                </a:solidFill>
                <a:latin typeface="&amp;quot"/>
              </a:rPr>
              <a:t> </a:t>
            </a:r>
            <a:r>
              <a:rPr lang="en-US" dirty="0">
                <a:solidFill>
                  <a:srgbClr val="211D70"/>
                </a:solidFill>
                <a:latin typeface="&amp;quot"/>
                <a:hlinkClick r:id="rId3"/>
              </a:rPr>
              <a:t>{f20160015@hyderabad.bits-pilani.ac.in}</a:t>
            </a:r>
            <a:endParaRPr lang="en-US" dirty="0">
              <a:solidFill>
                <a:srgbClr val="211D70"/>
              </a:solidFill>
              <a:latin typeface="&amp;quot"/>
            </a:endParaRPr>
          </a:p>
          <a:p>
            <a:endParaRPr lang="en-US" b="0" i="0" u="none" strike="noStrike" dirty="0">
              <a:solidFill>
                <a:srgbClr val="211D70"/>
              </a:solidFill>
              <a:effectLst/>
              <a:latin typeface="&amp;quot"/>
            </a:endParaRPr>
          </a:p>
          <a:p>
            <a:endParaRPr lang="en-US" dirty="0">
              <a:solidFill>
                <a:srgbClr val="211D70"/>
              </a:solidFill>
              <a:latin typeface="&amp;quot"/>
            </a:endParaRPr>
          </a:p>
          <a:p>
            <a:endParaRPr lang="en-US" b="0" i="0" u="none" strike="noStrike" dirty="0">
              <a:solidFill>
                <a:srgbClr val="211D70"/>
              </a:solidFill>
              <a:effectLst/>
              <a:latin typeface="&amp;quot"/>
            </a:endParaRPr>
          </a:p>
          <a:p>
            <a:endParaRPr lang="en-US" dirty="0">
              <a:solidFill>
                <a:srgbClr val="211D70"/>
              </a:solidFill>
              <a:latin typeface="&amp;quot"/>
            </a:endParaRPr>
          </a:p>
          <a:p>
            <a:endParaRPr lang="en-US" b="0" i="0" u="none" strike="noStrike" dirty="0">
              <a:solidFill>
                <a:srgbClr val="211D70"/>
              </a:solidFill>
              <a:effectLst/>
              <a:latin typeface="&amp;quot"/>
            </a:endParaRPr>
          </a:p>
        </p:txBody>
      </p:sp>
      <p:sp>
        <p:nvSpPr>
          <p:cNvPr id="5" name="Rectangle 4"/>
          <p:cNvSpPr/>
          <p:nvPr/>
        </p:nvSpPr>
        <p:spPr>
          <a:xfrm>
            <a:off x="6927850" y="795278"/>
            <a:ext cx="4730750" cy="923330"/>
          </a:xfrm>
          <a:prstGeom prst="rect">
            <a:avLst/>
          </a:prstGeom>
        </p:spPr>
        <p:txBody>
          <a:bodyPr wrap="square">
            <a:spAutoFit/>
          </a:bodyPr>
          <a:lstStyle/>
          <a:p>
            <a:r>
              <a:rPr lang="en-US" b="1" dirty="0">
                <a:solidFill>
                  <a:srgbClr val="211D70"/>
                </a:solidFill>
                <a:latin typeface="&amp;quot"/>
              </a:rPr>
              <a:t>Faculty Name:</a:t>
            </a:r>
            <a:r>
              <a:rPr lang="en-US" dirty="0">
                <a:solidFill>
                  <a:srgbClr val="211D70"/>
                </a:solidFill>
                <a:latin typeface="&amp;quot"/>
              </a:rPr>
              <a:t> Prof. </a:t>
            </a:r>
            <a:r>
              <a:rPr lang="en-US" dirty="0" err="1">
                <a:solidFill>
                  <a:srgbClr val="211D70"/>
                </a:solidFill>
                <a:latin typeface="&amp;quot"/>
              </a:rPr>
              <a:t>Kamlesh</a:t>
            </a:r>
            <a:r>
              <a:rPr lang="en-US" dirty="0">
                <a:solidFill>
                  <a:srgbClr val="211D70"/>
                </a:solidFill>
                <a:latin typeface="&amp;quot"/>
              </a:rPr>
              <a:t> Tiwari</a:t>
            </a:r>
          </a:p>
          <a:p>
            <a:endParaRPr lang="en-US" dirty="0">
              <a:solidFill>
                <a:srgbClr val="211D70"/>
              </a:solidFill>
              <a:latin typeface="&amp;quot"/>
            </a:endParaRPr>
          </a:p>
          <a:p>
            <a:r>
              <a:rPr lang="en-US" b="1" dirty="0">
                <a:solidFill>
                  <a:srgbClr val="211D70"/>
                </a:solidFill>
                <a:latin typeface="&amp;quot"/>
              </a:rPr>
              <a:t>Faculty Name:</a:t>
            </a:r>
            <a:r>
              <a:rPr lang="en-US" dirty="0">
                <a:solidFill>
                  <a:srgbClr val="211D70"/>
                </a:solidFill>
                <a:latin typeface="&amp;quot"/>
              </a:rPr>
              <a:t> Prof. Raja </a:t>
            </a:r>
            <a:r>
              <a:rPr lang="en-US" dirty="0" err="1">
                <a:solidFill>
                  <a:srgbClr val="211D70"/>
                </a:solidFill>
                <a:latin typeface="&amp;quot"/>
              </a:rPr>
              <a:t>Vadhana</a:t>
            </a:r>
            <a:r>
              <a:rPr lang="en-US" dirty="0">
                <a:solidFill>
                  <a:srgbClr val="211D70"/>
                </a:solidFill>
                <a:latin typeface="&amp;quot"/>
              </a:rPr>
              <a:t> P</a:t>
            </a:r>
          </a:p>
        </p:txBody>
      </p:sp>
      <p:sp>
        <p:nvSpPr>
          <p:cNvPr id="6" name="TextBox 5"/>
          <p:cNvSpPr txBox="1"/>
          <p:nvPr/>
        </p:nvSpPr>
        <p:spPr>
          <a:xfrm>
            <a:off x="8534400" y="4800600"/>
            <a:ext cx="2813050" cy="1200329"/>
          </a:xfrm>
          <a:prstGeom prst="rect">
            <a:avLst/>
          </a:prstGeom>
          <a:noFill/>
        </p:spPr>
        <p:txBody>
          <a:bodyPr wrap="square" rtlCol="0">
            <a:spAutoFit/>
          </a:bodyPr>
          <a:lstStyle/>
          <a:p>
            <a:r>
              <a:rPr lang="en-US" dirty="0" err="1" smtClean="0"/>
              <a:t>Sanjib</a:t>
            </a:r>
            <a:r>
              <a:rPr lang="en-US" dirty="0" smtClean="0"/>
              <a:t> </a:t>
            </a:r>
            <a:r>
              <a:rPr lang="en-US" dirty="0"/>
              <a:t>Patra</a:t>
            </a:r>
          </a:p>
          <a:p>
            <a:r>
              <a:rPr lang="en-US" dirty="0"/>
              <a:t>Parveen </a:t>
            </a:r>
            <a:r>
              <a:rPr lang="en-US" dirty="0" smtClean="0"/>
              <a:t>Kumar</a:t>
            </a:r>
          </a:p>
          <a:p>
            <a:r>
              <a:rPr lang="en-US" dirty="0"/>
              <a:t>NVS Anil Kumar</a:t>
            </a:r>
          </a:p>
          <a:p>
            <a:r>
              <a:rPr lang="en-US" dirty="0"/>
              <a:t>Sameer K </a:t>
            </a:r>
            <a:r>
              <a:rPr lang="en-US" dirty="0" smtClean="0"/>
              <a:t>Vaishampayan</a:t>
            </a:r>
            <a:endParaRPr lang="en-US" dirty="0"/>
          </a:p>
        </p:txBody>
      </p:sp>
    </p:spTree>
    <p:extLst>
      <p:ext uri="{BB962C8B-B14F-4D97-AF65-F5344CB8AC3E}">
        <p14:creationId xmlns:p14="http://schemas.microsoft.com/office/powerpoint/2010/main" val="22918121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Preprocessing: Data </a:t>
            </a:r>
            <a:r>
              <a:rPr lang="en-US" dirty="0"/>
              <a:t>Preparation</a:t>
            </a:r>
          </a:p>
        </p:txBody>
      </p:sp>
      <p:sp>
        <p:nvSpPr>
          <p:cNvPr id="3" name="Text Placeholder 2"/>
          <p:cNvSpPr>
            <a:spLocks noGrp="1"/>
          </p:cNvSpPr>
          <p:nvPr>
            <p:ph type="body" sz="quarter" idx="13"/>
          </p:nvPr>
        </p:nvSpPr>
        <p:spPr>
          <a:xfrm>
            <a:off x="329247" y="1756356"/>
            <a:ext cx="10160000" cy="4873044"/>
          </a:xfrm>
        </p:spPr>
        <p:txBody>
          <a:bodyPr>
            <a:normAutofit fontScale="92500" lnSpcReduction="20000"/>
          </a:bodyPr>
          <a:lstStyle/>
          <a:p>
            <a:r>
              <a:rPr lang="en-US" dirty="0"/>
              <a:t>We will consider following valid </a:t>
            </a:r>
            <a:r>
              <a:rPr lang="en-US" dirty="0" err="1"/>
              <a:t>Denial.Reason.Code</a:t>
            </a:r>
            <a:r>
              <a:rPr lang="en-US" dirty="0"/>
              <a:t> </a:t>
            </a:r>
          </a:p>
          <a:p>
            <a:pPr lvl="1"/>
            <a:r>
              <a:rPr lang="en-US" dirty="0"/>
              <a:t>F13, J8G, JO5, JB8, JE1, JC9, JF1, JF9, JG1, JPA and JES</a:t>
            </a:r>
          </a:p>
          <a:p>
            <a:pPr marL="457200" lvl="1" indent="0">
              <a:buNone/>
            </a:pPr>
            <a:endParaRPr lang="en-US" dirty="0"/>
          </a:p>
          <a:p>
            <a:pPr marL="457200" lvl="1" indent="0">
              <a:buNone/>
            </a:pPr>
            <a:r>
              <a:rPr lang="en-US" dirty="0" err="1"/>
              <a:t>Denial.Reason.Code</a:t>
            </a:r>
            <a:r>
              <a:rPr lang="en-US" dirty="0"/>
              <a:t> </a:t>
            </a:r>
          </a:p>
          <a:p>
            <a:pPr marL="457200" lvl="1" indent="0">
              <a:buNone/>
            </a:pPr>
            <a:endParaRPr lang="en-US" dirty="0"/>
          </a:p>
          <a:p>
            <a:pPr marL="457200" lvl="1" indent="0">
              <a:buNone/>
            </a:pPr>
            <a:r>
              <a:rPr lang="en-US" dirty="0"/>
              <a:t>&lt;Blank&gt;	326030 </a:t>
            </a:r>
          </a:p>
          <a:p>
            <a:pPr marL="457200" lvl="1" indent="0">
              <a:buNone/>
            </a:pPr>
            <a:r>
              <a:rPr lang="en-US" dirty="0"/>
              <a:t>F13 		1068 </a:t>
            </a:r>
          </a:p>
          <a:p>
            <a:pPr marL="457200" lvl="1" indent="0">
              <a:buNone/>
            </a:pPr>
            <a:r>
              <a:rPr lang="en-US" dirty="0"/>
              <a:t>J8G 		382 </a:t>
            </a:r>
          </a:p>
          <a:p>
            <a:pPr marL="457200" lvl="1" indent="0">
              <a:buNone/>
            </a:pPr>
            <a:r>
              <a:rPr lang="en-US" dirty="0"/>
              <a:t>JB8 		128 </a:t>
            </a:r>
          </a:p>
          <a:p>
            <a:pPr marL="457200" lvl="1" indent="0">
              <a:buNone/>
            </a:pPr>
            <a:r>
              <a:rPr lang="en-US" dirty="0"/>
              <a:t>JC9 		49 </a:t>
            </a:r>
          </a:p>
          <a:p>
            <a:pPr marL="457200" lvl="1" indent="0">
              <a:buNone/>
            </a:pPr>
            <a:r>
              <a:rPr lang="en-US" dirty="0"/>
              <a:t>JE1 		33 </a:t>
            </a:r>
          </a:p>
          <a:p>
            <a:pPr marL="457200" lvl="1" indent="0">
              <a:buNone/>
            </a:pPr>
            <a:r>
              <a:rPr lang="en-US" dirty="0"/>
              <a:t>JES 		50 </a:t>
            </a:r>
          </a:p>
          <a:p>
            <a:pPr marL="457200" lvl="1" indent="0">
              <a:buNone/>
            </a:pPr>
            <a:r>
              <a:rPr lang="en-US" dirty="0"/>
              <a:t>JF1 		4 </a:t>
            </a:r>
          </a:p>
          <a:p>
            <a:pPr marL="457200" lvl="1" indent="0">
              <a:buNone/>
            </a:pPr>
            <a:r>
              <a:rPr lang="en-US" dirty="0"/>
              <a:t>JF9 		98 </a:t>
            </a:r>
          </a:p>
          <a:p>
            <a:pPr marL="457200" lvl="1" indent="0">
              <a:buNone/>
            </a:pPr>
            <a:r>
              <a:rPr lang="en-US" dirty="0"/>
              <a:t>JG1 		10 </a:t>
            </a:r>
          </a:p>
          <a:p>
            <a:pPr marL="457200" lvl="1" indent="0">
              <a:buNone/>
            </a:pPr>
            <a:r>
              <a:rPr lang="en-US" dirty="0"/>
              <a:t>JO5 		105 </a:t>
            </a:r>
          </a:p>
          <a:p>
            <a:pPr marL="457200" lvl="1" indent="0">
              <a:buNone/>
            </a:pPr>
            <a:r>
              <a:rPr lang="en-US" dirty="0"/>
              <a:t>JPA 		44 </a:t>
            </a:r>
          </a:p>
          <a:p>
            <a:pPr marL="457200" lvl="1" indent="0">
              <a:buNone/>
            </a:pPr>
            <a:r>
              <a:rPr lang="en-US" dirty="0"/>
              <a:t>Name: </a:t>
            </a:r>
            <a:r>
              <a:rPr lang="en-US" dirty="0" err="1"/>
              <a:t>Denial.Reason.Code</a:t>
            </a:r>
            <a:r>
              <a:rPr lang="en-US" dirty="0"/>
              <a:t>, </a:t>
            </a:r>
            <a:r>
              <a:rPr lang="en-US" dirty="0" err="1"/>
              <a:t>dtype</a:t>
            </a:r>
            <a:r>
              <a:rPr lang="en-US" dirty="0"/>
              <a:t>: int64</a:t>
            </a:r>
          </a:p>
          <a:p>
            <a:pPr marL="457200" lvl="1" indent="0">
              <a:buNone/>
            </a:pPr>
            <a:endParaRPr lang="en-US" dirty="0"/>
          </a:p>
          <a:p>
            <a:pPr marL="457200" lvl="1" indent="0">
              <a:buNone/>
            </a:pPr>
            <a:r>
              <a:rPr lang="en-US" dirty="0"/>
              <a:t>Rows with label zero (0) without any </a:t>
            </a:r>
            <a:r>
              <a:rPr lang="en-US" dirty="0" err="1"/>
              <a:t>Denial.Reason.Code</a:t>
            </a:r>
            <a:r>
              <a:rPr lang="en-US" dirty="0"/>
              <a:t> (blank)  should be kept</a:t>
            </a:r>
          </a:p>
        </p:txBody>
      </p:sp>
      <p:sp>
        <p:nvSpPr>
          <p:cNvPr id="4" name="Text Placeholder 3"/>
          <p:cNvSpPr>
            <a:spLocks noGrp="1"/>
          </p:cNvSpPr>
          <p:nvPr>
            <p:ph type="body" sz="quarter" idx="14"/>
          </p:nvPr>
        </p:nvSpPr>
        <p:spPr/>
        <p:txBody>
          <a:bodyPr/>
          <a:lstStyle/>
          <a:p>
            <a:r>
              <a:rPr lang="en-US" dirty="0" err="1"/>
              <a:t>Denial.Reason.Code</a:t>
            </a:r>
            <a:endParaRPr lang="en-US" dirty="0"/>
          </a:p>
        </p:txBody>
      </p:sp>
    </p:spTree>
    <p:extLst>
      <p:ext uri="{BB962C8B-B14F-4D97-AF65-F5344CB8AC3E}">
        <p14:creationId xmlns:p14="http://schemas.microsoft.com/office/powerpoint/2010/main" val="297396088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Preprocessing: Data </a:t>
            </a:r>
            <a:r>
              <a:rPr lang="en-US" dirty="0"/>
              <a:t>Preparation</a:t>
            </a:r>
          </a:p>
        </p:txBody>
      </p:sp>
      <p:sp>
        <p:nvSpPr>
          <p:cNvPr id="3" name="Text Placeholder 2"/>
          <p:cNvSpPr>
            <a:spLocks noGrp="1"/>
          </p:cNvSpPr>
          <p:nvPr>
            <p:ph type="body" sz="quarter" idx="13"/>
          </p:nvPr>
        </p:nvSpPr>
        <p:spPr>
          <a:xfrm>
            <a:off x="857739" y="1600201"/>
            <a:ext cx="10160000" cy="4495799"/>
          </a:xfrm>
        </p:spPr>
        <p:txBody>
          <a:bodyPr>
            <a:normAutofit/>
          </a:bodyPr>
          <a:lstStyle/>
          <a:p>
            <a:pPr marL="0" indent="0">
              <a:lnSpc>
                <a:spcPct val="120000"/>
              </a:lnSpc>
              <a:spcBef>
                <a:spcPts val="0"/>
              </a:spcBef>
              <a:buNone/>
            </a:pPr>
            <a:r>
              <a:rPr lang="en-US" dirty="0">
                <a:latin typeface="+mn-lt"/>
              </a:rPr>
              <a:t>Clubbing of Category Value (1 ,2,3 – High , Medium , Low possibility group respectively)</a:t>
            </a:r>
          </a:p>
          <a:p>
            <a:pPr>
              <a:lnSpc>
                <a:spcPct val="120000"/>
              </a:lnSpc>
              <a:spcBef>
                <a:spcPts val="0"/>
              </a:spcBef>
            </a:pPr>
            <a:endParaRPr lang="en-US" dirty="0">
              <a:latin typeface="+mn-lt"/>
            </a:endParaRPr>
          </a:p>
          <a:p>
            <a:pPr>
              <a:lnSpc>
                <a:spcPct val="120000"/>
              </a:lnSpc>
              <a:spcBef>
                <a:spcPts val="0"/>
              </a:spcBef>
            </a:pPr>
            <a:r>
              <a:rPr lang="en-US" dirty="0" err="1">
                <a:latin typeface="+mn-lt"/>
              </a:rPr>
              <a:t>High_Revenue_Code</a:t>
            </a:r>
            <a:r>
              <a:rPr lang="en-US" dirty="0">
                <a:latin typeface="+mn-lt"/>
              </a:rPr>
              <a:t> = ["810", "811", "124", "261", "260", "331", "914", "174", "634", "173", "682", "126", "128", "172", "127", "200", "821", "134", "302", "740", "249", "270", "771", "361", "310", "434"]</a:t>
            </a:r>
          </a:p>
          <a:p>
            <a:pPr>
              <a:lnSpc>
                <a:spcPct val="120000"/>
              </a:lnSpc>
              <a:spcBef>
                <a:spcPts val="0"/>
              </a:spcBef>
            </a:pPr>
            <a:endParaRPr lang="en-US" dirty="0">
              <a:latin typeface="+mn-lt"/>
            </a:endParaRPr>
          </a:p>
          <a:p>
            <a:pPr>
              <a:lnSpc>
                <a:spcPct val="120000"/>
              </a:lnSpc>
              <a:spcBef>
                <a:spcPts val="0"/>
              </a:spcBef>
            </a:pPr>
            <a:r>
              <a:rPr lang="en-US" dirty="0" err="1">
                <a:latin typeface="+mn-lt"/>
              </a:rPr>
              <a:t>Medium_Revenue_Code</a:t>
            </a:r>
            <a:r>
              <a:rPr lang="en-US" dirty="0">
                <a:latin typeface="+mn-lt"/>
              </a:rPr>
              <a:t>= ["210", "275", "122", "610", "206", "258", "444", "278", "117", "259", "121", "112", "276", "731", "750", "460", "360", "271", "730", "307", "424", "370", "250", "410", "940", "305", "350", "921", "480", "111", "351", "920", "636", "309", "300", "390", "301", "450", "440", "306", "311", "324", "710", "341", "272", "343", "942", "171", "482", "420", "490", "483", "312", "481", "352", "510", "402", "320", "720", "762", "761", "430", "403"]</a:t>
            </a:r>
          </a:p>
          <a:p>
            <a:pPr>
              <a:lnSpc>
                <a:spcPct val="120000"/>
              </a:lnSpc>
              <a:spcBef>
                <a:spcPts val="0"/>
              </a:spcBef>
            </a:pPr>
            <a:endParaRPr lang="en-US" dirty="0">
              <a:latin typeface="+mn-lt"/>
            </a:endParaRPr>
          </a:p>
          <a:p>
            <a:pPr>
              <a:lnSpc>
                <a:spcPct val="120000"/>
              </a:lnSpc>
              <a:spcBef>
                <a:spcPts val="0"/>
              </a:spcBef>
            </a:pPr>
            <a:r>
              <a:rPr lang="en-US" dirty="0">
                <a:latin typeface="+mn-lt"/>
              </a:rPr>
              <a:t>Rest Low</a:t>
            </a:r>
          </a:p>
        </p:txBody>
      </p:sp>
      <p:sp>
        <p:nvSpPr>
          <p:cNvPr id="4" name="Text Placeholder 3"/>
          <p:cNvSpPr>
            <a:spLocks noGrp="1"/>
          </p:cNvSpPr>
          <p:nvPr>
            <p:ph type="body" sz="quarter" idx="14"/>
          </p:nvPr>
        </p:nvSpPr>
        <p:spPr/>
        <p:txBody>
          <a:bodyPr/>
          <a:lstStyle/>
          <a:p>
            <a:r>
              <a:rPr lang="en-US" dirty="0" err="1"/>
              <a:t>Revenue.Code</a:t>
            </a:r>
            <a:endParaRPr lang="en-US" dirty="0"/>
          </a:p>
        </p:txBody>
      </p:sp>
    </p:spTree>
    <p:extLst>
      <p:ext uri="{BB962C8B-B14F-4D97-AF65-F5344CB8AC3E}">
        <p14:creationId xmlns:p14="http://schemas.microsoft.com/office/powerpoint/2010/main" val="13135783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Preprocessing: Data Preparation</a:t>
            </a:r>
          </a:p>
        </p:txBody>
      </p:sp>
      <p:sp>
        <p:nvSpPr>
          <p:cNvPr id="3" name="Text Placeholder 2"/>
          <p:cNvSpPr>
            <a:spLocks noGrp="1"/>
          </p:cNvSpPr>
          <p:nvPr>
            <p:ph type="body" sz="quarter" idx="13"/>
          </p:nvPr>
        </p:nvSpPr>
        <p:spPr>
          <a:xfrm>
            <a:off x="857739" y="1600201"/>
            <a:ext cx="10160000" cy="4495799"/>
          </a:xfrm>
        </p:spPr>
        <p:txBody>
          <a:bodyPr>
            <a:normAutofit/>
          </a:bodyPr>
          <a:lstStyle/>
          <a:p>
            <a:pPr marL="0" indent="0">
              <a:lnSpc>
                <a:spcPct val="100000"/>
              </a:lnSpc>
              <a:spcBef>
                <a:spcPts val="0"/>
              </a:spcBef>
              <a:buNone/>
            </a:pPr>
            <a:r>
              <a:rPr lang="en-US" dirty="0">
                <a:latin typeface="Calibri" panose="020F0502020204030204" pitchFamily="34" charset="0"/>
                <a:cs typeface="Calibri" panose="020F0502020204030204" pitchFamily="34" charset="0"/>
              </a:rPr>
              <a:t>Clubbing of Category Value (1 ,2,3 – High , Medium , Low possibility group respectively)</a:t>
            </a:r>
          </a:p>
          <a:p>
            <a:pPr marL="0" indent="0">
              <a:lnSpc>
                <a:spcPct val="100000"/>
              </a:lnSpc>
              <a:spcBef>
                <a:spcPts val="0"/>
              </a:spcBef>
              <a:buNone/>
            </a:pPr>
            <a:endParaRPr lang="en-US" dirty="0">
              <a:latin typeface="Calibri" panose="020F0502020204030204" pitchFamily="34" charset="0"/>
              <a:cs typeface="Calibri" panose="020F0502020204030204" pitchFamily="34" charset="0"/>
            </a:endParaRPr>
          </a:p>
          <a:p>
            <a:pPr>
              <a:lnSpc>
                <a:spcPct val="100000"/>
              </a:lnSpc>
              <a:spcBef>
                <a:spcPts val="0"/>
              </a:spcBef>
            </a:pPr>
            <a:r>
              <a:rPr lang="en-US" dirty="0" err="1">
                <a:latin typeface="Calibri" panose="020F0502020204030204" pitchFamily="34" charset="0"/>
                <a:cs typeface="Calibri" panose="020F0502020204030204" pitchFamily="34" charset="0"/>
              </a:rPr>
              <a:t>High_Service_Code</a:t>
            </a:r>
            <a:r>
              <a:rPr lang="en-US" dirty="0">
                <a:latin typeface="Calibri" panose="020F0502020204030204" pitchFamily="34" charset="0"/>
                <a:cs typeface="Calibri" panose="020F0502020204030204" pitchFamily="34" charset="0"/>
              </a:rPr>
              <a:t> = ["UNI", "RL8Y", "RM8W", "DU7O", "IH7O", "RM8I", "RI7Y", "SB7W", "GB7A", "NI7I", "OVV", "RM9I", "RR8I", "IMY", "RT8I", "RY8W", "RY7I", "IC7I", "SU7A", "ER7I"]</a:t>
            </a:r>
          </a:p>
          <a:p>
            <a:pPr>
              <a:lnSpc>
                <a:spcPct val="100000"/>
              </a:lnSpc>
              <a:spcBef>
                <a:spcPts val="0"/>
              </a:spcBef>
            </a:pPr>
            <a:endParaRPr lang="en-US" dirty="0">
              <a:latin typeface="Calibri" panose="020F0502020204030204" pitchFamily="34" charset="0"/>
              <a:cs typeface="Calibri" panose="020F0502020204030204" pitchFamily="34" charset="0"/>
            </a:endParaRPr>
          </a:p>
          <a:p>
            <a:pPr>
              <a:lnSpc>
                <a:spcPct val="100000"/>
              </a:lnSpc>
              <a:spcBef>
                <a:spcPts val="0"/>
              </a:spcBef>
            </a:pPr>
            <a:r>
              <a:rPr lang="en-US" dirty="0" err="1">
                <a:latin typeface="Calibri" panose="020F0502020204030204" pitchFamily="34" charset="0"/>
                <a:cs typeface="Calibri" panose="020F0502020204030204" pitchFamily="34" charset="0"/>
              </a:rPr>
              <a:t>Medium_Service_Code</a:t>
            </a:r>
            <a:r>
              <a:rPr lang="en-US" dirty="0">
                <a:latin typeface="Calibri" panose="020F0502020204030204" pitchFamily="34" charset="0"/>
                <a:cs typeface="Calibri" panose="020F0502020204030204" pitchFamily="34" charset="0"/>
              </a:rPr>
              <a:t> = ["TO7W", "TE7O", "CC7I", "HV7I", "MR7O", "IN7I", "AL7I", "DI7O", "CT8Y", "RB7W", "RV8W", "CT7I", "RB8I", "RK8Y", "RB7I", "OE7I", "RY8I", "OP7O", "LA7O", "NS7I", "CL7O", "MR7Y", "ER7O", "CT7Y", "CT7O", "RA7O", "MD7O", "TH7O"</a:t>
            </a:r>
          </a:p>
          <a:p>
            <a:pPr>
              <a:lnSpc>
                <a:spcPct val="100000"/>
              </a:lnSpc>
              <a:spcBef>
                <a:spcPts val="0"/>
              </a:spcBef>
            </a:pPr>
            <a:endParaRPr lang="en-US" dirty="0">
              <a:latin typeface="Calibri" panose="020F0502020204030204" pitchFamily="34" charset="0"/>
              <a:cs typeface="Calibri" panose="020F0502020204030204" pitchFamily="34" charset="0"/>
            </a:endParaRPr>
          </a:p>
          <a:p>
            <a:pPr>
              <a:lnSpc>
                <a:spcPct val="100000"/>
              </a:lnSpc>
              <a:spcBef>
                <a:spcPts val="0"/>
              </a:spcBef>
            </a:pPr>
            <a:r>
              <a:rPr lang="en-US" dirty="0">
                <a:latin typeface="Calibri" panose="020F0502020204030204" pitchFamily="34" charset="0"/>
                <a:cs typeface="Calibri" panose="020F0502020204030204" pitchFamily="34" charset="0"/>
              </a:rPr>
              <a:t>Rest Low</a:t>
            </a:r>
          </a:p>
        </p:txBody>
      </p:sp>
      <p:sp>
        <p:nvSpPr>
          <p:cNvPr id="4" name="Text Placeholder 3"/>
          <p:cNvSpPr>
            <a:spLocks noGrp="1"/>
          </p:cNvSpPr>
          <p:nvPr>
            <p:ph type="body" sz="quarter" idx="14"/>
          </p:nvPr>
        </p:nvSpPr>
        <p:spPr/>
        <p:txBody>
          <a:bodyPr/>
          <a:lstStyle/>
          <a:p>
            <a:r>
              <a:rPr lang="en-US" dirty="0" err="1"/>
              <a:t>Service.Code</a:t>
            </a:r>
            <a:endParaRPr lang="en-US" dirty="0"/>
          </a:p>
        </p:txBody>
      </p:sp>
    </p:spTree>
    <p:extLst>
      <p:ext uri="{BB962C8B-B14F-4D97-AF65-F5344CB8AC3E}">
        <p14:creationId xmlns:p14="http://schemas.microsoft.com/office/powerpoint/2010/main" val="42179403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Preprocessing: Data Preparation</a:t>
            </a:r>
          </a:p>
        </p:txBody>
      </p:sp>
      <p:sp>
        <p:nvSpPr>
          <p:cNvPr id="3" name="Text Placeholder 2"/>
          <p:cNvSpPr>
            <a:spLocks noGrp="1"/>
          </p:cNvSpPr>
          <p:nvPr>
            <p:ph type="body" sz="quarter" idx="13"/>
          </p:nvPr>
        </p:nvSpPr>
        <p:spPr>
          <a:xfrm>
            <a:off x="857739" y="1600201"/>
            <a:ext cx="10160000" cy="4952999"/>
          </a:xfrm>
        </p:spPr>
        <p:txBody>
          <a:bodyPr>
            <a:normAutofit fontScale="55000" lnSpcReduction="20000"/>
          </a:bodyPr>
          <a:lstStyle/>
          <a:p>
            <a:pPr marL="0" indent="0">
              <a:buNone/>
            </a:pPr>
            <a:r>
              <a:rPr lang="en-US" sz="3300" dirty="0">
                <a:latin typeface="+mn-lt"/>
              </a:rPr>
              <a:t>Clubbing of Category Value (1 ,2,3 – High , Medium , Low possibility group respectively)</a:t>
            </a:r>
          </a:p>
          <a:p>
            <a:endParaRPr lang="nl-NL" sz="2200" dirty="0">
              <a:latin typeface="+mn-lt"/>
            </a:endParaRPr>
          </a:p>
          <a:p>
            <a:pPr>
              <a:lnSpc>
                <a:spcPct val="120000"/>
              </a:lnSpc>
            </a:pPr>
            <a:r>
              <a:rPr lang="nl-NL" sz="2200" dirty="0">
                <a:latin typeface="+mn-lt"/>
              </a:rPr>
              <a:t>High_Diagnosis_Code = ["2929", "29690", "V202", "29663", "29622", "9962", "67524", "5193", "V045", "29530", "7999", "430", "29664", "5711", "79095", "30411", "29189", "6162", "29570", "29630", "29644", "5289", "20240", "99741", "37943", "9352", "V08", "V1255", "V5041", "80225", "6108", "57480", "5070", "V6284", "52460", "8024", "99681", "V3101"]</a:t>
            </a:r>
          </a:p>
          <a:p>
            <a:pPr>
              <a:lnSpc>
                <a:spcPct val="120000"/>
              </a:lnSpc>
            </a:pPr>
            <a:r>
              <a:rPr lang="nl-NL" sz="2200" dirty="0">
                <a:latin typeface="+mn-lt"/>
              </a:rPr>
              <a:t>Medium_Diagnosis_Code = ["75249", "71100", "29660", "78722", "2273", "6868", "64844", "73671", "37730", "61804", "6146", "V5831", "2989", "7503", "72992", "29181", "2452", "80841", "8250", "66111", "9950", "29640", "9220", "99563", "7222", "29650", "65811", "29632", "52403", "99676", "27541", "4168", "2102", "2182", "0090", "34691", "5738", "68100", "2776", "1809", "5362", "29633", "29680", "61801", "34290", "72990", "64981", "2912", "6170", "1746", "6183", "78499", "52489", "53551", "42823", "30501", "3682", "V3000", "7226", "64303", "24200", "8832", "57470", "9726", "29689", "5409", "8248", "73730", "2181", "57450", "85011", "6121", "64893", "6253", "99883", "96501", "193", "53190", "6268", "42841", "226", "57400", "4280", "1960", "69589", "2777", "2180", "1743", "1742", "179", "6110", "6272", "60001", "53240", "V552", "6827", "5559", "6185", "8600", "81305", "07054", "0479", "45340", "6824", "5551", "38611", "5941", "2271", "72888", "80703", "6227", "6823", "6184", "4377", "62212", "72210", "2891", "5533", "5722", "8246", "V510", "6111", "2572", "2720", "5789", "55321", "3688", "2189", "2410", "1541", "5856", "65231", "6262", "5609", "5641", "7455", "1550", "2875", "220", "78720", "30300", "81209", "566", "99812", "56032", "4321", "1745", "78630", "5119", "5400", "34590", "57511", "30400", "4940", "5770", "25201", "75612", "78057", "6181", "61179", "1749", "27651", "73819", "78799", "00845", "56400", "99832", "5712", "4589", "42741", "78701", "4659", "57420", "30500", "7804", "30391", "5693", "1744", "6100", "41401", "55092", "5589", "61172", "99674", "1741", "61189", "49392", "82525", "9351", "V5331", "2910", "78901", "5303", "80126", "6271", "2141", "7842", "59970", "25002", "78791", "1748", "8500", "78900", "217", "1985", "79389", "42731", "78906", "99673", "7384", "78009", "650", "6210", "51881", "81342", "78659", "72402", "56210", "2851", "49322", "486", "55090", "2920", "56211", "V700", "57410", "4359", "5921", "03849", "78903", "53550", "7840", "2330", "64403", "33819", "6826", "78907", "V5811", "6202", "78652", "431", "V6759", "78079", "72252", "7802", "2809", "V7651", "7295", "78650", "65421", "0389", "43491", "78909", "2859", "V7611", "V7612", "3669", "V5789", "V571"]</a:t>
            </a:r>
          </a:p>
          <a:p>
            <a:pPr>
              <a:lnSpc>
                <a:spcPct val="120000"/>
              </a:lnSpc>
            </a:pPr>
            <a:r>
              <a:rPr lang="nl-NL" sz="2200" dirty="0">
                <a:latin typeface="+mn-lt"/>
              </a:rPr>
              <a:t>Rest Low</a:t>
            </a:r>
            <a:endParaRPr lang="en-US" dirty="0"/>
          </a:p>
        </p:txBody>
      </p:sp>
      <p:sp>
        <p:nvSpPr>
          <p:cNvPr id="4" name="Text Placeholder 3"/>
          <p:cNvSpPr>
            <a:spLocks noGrp="1"/>
          </p:cNvSpPr>
          <p:nvPr>
            <p:ph type="body" sz="quarter" idx="14"/>
          </p:nvPr>
        </p:nvSpPr>
        <p:spPr/>
        <p:txBody>
          <a:bodyPr/>
          <a:lstStyle/>
          <a:p>
            <a:r>
              <a:rPr lang="en-US" dirty="0" err="1"/>
              <a:t>Diagnosis.Code</a:t>
            </a:r>
            <a:endParaRPr lang="en-US" dirty="0"/>
          </a:p>
        </p:txBody>
      </p:sp>
    </p:spTree>
    <p:extLst>
      <p:ext uri="{BB962C8B-B14F-4D97-AF65-F5344CB8AC3E}">
        <p14:creationId xmlns:p14="http://schemas.microsoft.com/office/powerpoint/2010/main" val="32270164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Preprocessing: Data Preparation</a:t>
            </a:r>
          </a:p>
        </p:txBody>
      </p:sp>
      <p:sp>
        <p:nvSpPr>
          <p:cNvPr id="3" name="Text Placeholder 2"/>
          <p:cNvSpPr>
            <a:spLocks noGrp="1"/>
          </p:cNvSpPr>
          <p:nvPr>
            <p:ph type="body" sz="quarter" idx="13"/>
          </p:nvPr>
        </p:nvSpPr>
        <p:spPr>
          <a:xfrm>
            <a:off x="857739" y="1600201"/>
            <a:ext cx="10160000" cy="4952999"/>
          </a:xfrm>
        </p:spPr>
        <p:txBody>
          <a:bodyPr>
            <a:normAutofit fontScale="70000" lnSpcReduction="20000"/>
          </a:bodyPr>
          <a:lstStyle/>
          <a:p>
            <a:pPr marL="0" indent="0">
              <a:buNone/>
            </a:pPr>
            <a:r>
              <a:rPr lang="en-US" sz="3300" dirty="0">
                <a:latin typeface="+mn-lt"/>
              </a:rPr>
              <a:t>Clubbing of Category Value (1 ,2,3 – High , Medium , Low possibility group respectively)</a:t>
            </a:r>
          </a:p>
          <a:p>
            <a:endParaRPr lang="nl-NL" sz="2200" dirty="0">
              <a:latin typeface="+mn-lt"/>
            </a:endParaRPr>
          </a:p>
          <a:p>
            <a:pPr>
              <a:lnSpc>
                <a:spcPct val="120000"/>
              </a:lnSpc>
            </a:pPr>
            <a:r>
              <a:rPr lang="nl-NL" sz="2200" dirty="0" smtClean="0">
                <a:latin typeface="+mn-lt"/>
              </a:rPr>
              <a:t>High_Possibility_Group </a:t>
            </a:r>
            <a:r>
              <a:rPr lang="nl-NL" sz="2200" dirty="0">
                <a:latin typeface="+mn-lt"/>
              </a:rPr>
              <a:t>= ["56420", "96411", "8140190", "8369590", "8217290", "8370490", "09998", "8370190", "96420", "73218LT", "83735CD", "G0257", "80053CD", "0042T", "0159T", "96366", "96367", "8399390", "90999G2", "90901GP", "80069CD", "96361", "96368", "90675", "96376"]</a:t>
            </a:r>
          </a:p>
          <a:p>
            <a:pPr>
              <a:lnSpc>
                <a:spcPct val="120000"/>
              </a:lnSpc>
            </a:pPr>
            <a:r>
              <a:rPr lang="nl-NL" sz="2200" dirty="0" smtClean="0">
                <a:latin typeface="+mn-lt"/>
              </a:rPr>
              <a:t>Medium_Possibility_Group </a:t>
            </a:r>
            <a:r>
              <a:rPr lang="nl-NL" sz="2200" dirty="0">
                <a:latin typeface="+mn-lt"/>
              </a:rPr>
              <a:t>= ["82728CD", "90746", "8124190", "Q2039", "8124090", "96365", "9637559", "84550CF", "9636559", "86580", "9637259", "86141", "9637659", "86708", "86709", "19125", "9636059", "96372", "96375", "Q4081JA", "83090", "C1751", "86704", "84460CF", "90732", "84132CD", "C1788", "J1756", "C2617", "87340", "C1781", "96374", "9637459", "99281", "76098", "84540", "97802", "96360", "86706", "J1644", "A4913", "90471", "J2501", "95800", "86803", "83970", "80196", "85027", "82003", "99282", "83540", "90999", "84702", "90970", "J2785", "99213", "85007", " ", "82055", "82150", "99285", "C1713", "90715", "88307", "71250", "80101", "82247", "83036", "86920", "99211", "87205", "87070", "97014GP", "V2632", "84100", "83690", "84703", "76700", "80053", "86850", "9928325", "70450", "J2175", "87086", "86900", "83735", "86901", "J2405", "36415", "J1100", "J7120", "85025", "J3490", "J0690", "80048", "93005", "99283", "81001", "J7030", "85610", "77057", "J3010", "77052", "J2250"]</a:t>
            </a:r>
          </a:p>
          <a:p>
            <a:pPr>
              <a:lnSpc>
                <a:spcPct val="120000"/>
              </a:lnSpc>
            </a:pPr>
            <a:r>
              <a:rPr lang="nl-NL" sz="2200" dirty="0" smtClean="0">
                <a:latin typeface="+mn-lt"/>
              </a:rPr>
              <a:t>Rest </a:t>
            </a:r>
            <a:r>
              <a:rPr lang="nl-NL" sz="2200" dirty="0">
                <a:latin typeface="+mn-lt"/>
              </a:rPr>
              <a:t>Low</a:t>
            </a:r>
            <a:endParaRPr lang="en-US" dirty="0"/>
          </a:p>
        </p:txBody>
      </p:sp>
      <p:sp>
        <p:nvSpPr>
          <p:cNvPr id="4" name="Text Placeholder 3"/>
          <p:cNvSpPr>
            <a:spLocks noGrp="1"/>
          </p:cNvSpPr>
          <p:nvPr>
            <p:ph type="body" sz="quarter" idx="14"/>
          </p:nvPr>
        </p:nvSpPr>
        <p:spPr/>
        <p:txBody>
          <a:bodyPr/>
          <a:lstStyle/>
          <a:p>
            <a:r>
              <a:rPr lang="en-US" dirty="0" err="1" smtClean="0"/>
              <a:t>Procedure.Code</a:t>
            </a:r>
            <a:endParaRPr lang="en-US" dirty="0"/>
          </a:p>
        </p:txBody>
      </p:sp>
    </p:spTree>
    <p:extLst>
      <p:ext uri="{BB962C8B-B14F-4D97-AF65-F5344CB8AC3E}">
        <p14:creationId xmlns:p14="http://schemas.microsoft.com/office/powerpoint/2010/main" val="3829786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of Contents</a:t>
            </a:r>
            <a:endParaRPr lang="en-US" dirty="0"/>
          </a:p>
        </p:txBody>
      </p:sp>
      <p:sp>
        <p:nvSpPr>
          <p:cNvPr id="9" name="Rectangle 8"/>
          <p:cNvSpPr/>
          <p:nvPr/>
        </p:nvSpPr>
        <p:spPr>
          <a:xfrm>
            <a:off x="838200" y="177074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 name="Rectangle 9"/>
          <p:cNvSpPr/>
          <p:nvPr/>
        </p:nvSpPr>
        <p:spPr>
          <a:xfrm>
            <a:off x="838200" y="2180448"/>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1" name="Rectangle 10"/>
          <p:cNvSpPr/>
          <p:nvPr/>
        </p:nvSpPr>
        <p:spPr>
          <a:xfrm>
            <a:off x="838200" y="2590152"/>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2" name="Rectangle 11"/>
          <p:cNvSpPr/>
          <p:nvPr/>
        </p:nvSpPr>
        <p:spPr>
          <a:xfrm>
            <a:off x="838200" y="2999856"/>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3" name="Rectangle 12"/>
          <p:cNvSpPr/>
          <p:nvPr/>
        </p:nvSpPr>
        <p:spPr>
          <a:xfrm>
            <a:off x="838200" y="381926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4" name="Rectangle 13"/>
          <p:cNvSpPr/>
          <p:nvPr/>
        </p:nvSpPr>
        <p:spPr>
          <a:xfrm>
            <a:off x="838200" y="4228968"/>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5" name="Rectangle 14"/>
          <p:cNvSpPr/>
          <p:nvPr/>
        </p:nvSpPr>
        <p:spPr>
          <a:xfrm>
            <a:off x="838200" y="4638672"/>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6" name="Rectangle 15"/>
          <p:cNvSpPr/>
          <p:nvPr/>
        </p:nvSpPr>
        <p:spPr>
          <a:xfrm>
            <a:off x="838200" y="5048376"/>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7" name="Rectangle 16"/>
          <p:cNvSpPr/>
          <p:nvPr/>
        </p:nvSpPr>
        <p:spPr>
          <a:xfrm>
            <a:off x="838200" y="5458080"/>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8" name="Rectangle 17"/>
          <p:cNvSpPr/>
          <p:nvPr/>
        </p:nvSpPr>
        <p:spPr>
          <a:xfrm>
            <a:off x="838200" y="586778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9" name="Rectangle 18"/>
          <p:cNvSpPr/>
          <p:nvPr/>
        </p:nvSpPr>
        <p:spPr>
          <a:xfrm>
            <a:off x="838200" y="344714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20" name="Group 19"/>
          <p:cNvGrpSpPr/>
          <p:nvPr/>
        </p:nvGrpSpPr>
        <p:grpSpPr>
          <a:xfrm>
            <a:off x="1447800" y="1665455"/>
            <a:ext cx="4038600" cy="409704"/>
            <a:chOff x="3634765" y="904105"/>
            <a:chExt cx="2225096" cy="409704"/>
          </a:xfrm>
        </p:grpSpPr>
        <p:sp>
          <p:nvSpPr>
            <p:cNvPr id="51" name="Rectangle 50"/>
            <p:cNvSpPr/>
            <p:nvPr/>
          </p:nvSpPr>
          <p:spPr>
            <a:xfrm>
              <a:off x="3634765" y="904105"/>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2" name="Rectangle 51"/>
            <p:cNvSpPr/>
            <p:nvPr/>
          </p:nvSpPr>
          <p:spPr>
            <a:xfrm>
              <a:off x="3634765" y="904105"/>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smtClean="0"/>
                <a:t>Problem statement	</a:t>
              </a:r>
              <a:endParaRPr lang="en-US" sz="2400" b="1" kern="1200" dirty="0"/>
            </a:p>
          </p:txBody>
        </p:sp>
      </p:grpSp>
      <p:grpSp>
        <p:nvGrpSpPr>
          <p:cNvPr id="21" name="Group 20"/>
          <p:cNvGrpSpPr/>
          <p:nvPr/>
        </p:nvGrpSpPr>
        <p:grpSpPr>
          <a:xfrm>
            <a:off x="1447800" y="2075159"/>
            <a:ext cx="6858000" cy="409704"/>
            <a:chOff x="3634765" y="1313809"/>
            <a:chExt cx="2225096" cy="409704"/>
          </a:xfrm>
        </p:grpSpPr>
        <p:sp>
          <p:nvSpPr>
            <p:cNvPr id="49" name="Rectangle 48"/>
            <p:cNvSpPr/>
            <p:nvPr/>
          </p:nvSpPr>
          <p:spPr>
            <a:xfrm>
              <a:off x="3634765" y="1313809"/>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0" name="Rectangle 49"/>
            <p:cNvSpPr/>
            <p:nvPr/>
          </p:nvSpPr>
          <p:spPr>
            <a:xfrm>
              <a:off x="3634765" y="1313809"/>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smtClean="0"/>
                <a:t>Objective</a:t>
              </a:r>
              <a:endParaRPr lang="en-US" sz="2400" b="1" kern="1200" dirty="0"/>
            </a:p>
          </p:txBody>
        </p:sp>
      </p:grpSp>
      <p:grpSp>
        <p:nvGrpSpPr>
          <p:cNvPr id="22" name="Group 21"/>
          <p:cNvGrpSpPr/>
          <p:nvPr/>
        </p:nvGrpSpPr>
        <p:grpSpPr>
          <a:xfrm>
            <a:off x="1447800" y="2484863"/>
            <a:ext cx="7696200" cy="409704"/>
            <a:chOff x="3634765" y="1723513"/>
            <a:chExt cx="2225096" cy="409704"/>
          </a:xfrm>
        </p:grpSpPr>
        <p:sp>
          <p:nvSpPr>
            <p:cNvPr id="47" name="Rectangle 46"/>
            <p:cNvSpPr/>
            <p:nvPr/>
          </p:nvSpPr>
          <p:spPr>
            <a:xfrm>
              <a:off x="3634765" y="1723513"/>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8" name="Rectangle 47"/>
            <p:cNvSpPr/>
            <p:nvPr/>
          </p:nvSpPr>
          <p:spPr>
            <a:xfrm>
              <a:off x="3634765" y="1723513"/>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smtClean="0"/>
                <a:t>Background of previous work done in the chosen area	</a:t>
              </a:r>
              <a:endParaRPr lang="en-US" sz="2400" b="1" kern="1200" dirty="0"/>
            </a:p>
          </p:txBody>
        </p:sp>
      </p:grpSp>
      <p:grpSp>
        <p:nvGrpSpPr>
          <p:cNvPr id="23" name="Group 22"/>
          <p:cNvGrpSpPr/>
          <p:nvPr/>
        </p:nvGrpSpPr>
        <p:grpSpPr>
          <a:xfrm>
            <a:off x="1447800" y="2894567"/>
            <a:ext cx="4328324" cy="1229113"/>
            <a:chOff x="3634765" y="2133217"/>
            <a:chExt cx="2225096" cy="1229113"/>
          </a:xfrm>
        </p:grpSpPr>
        <p:sp>
          <p:nvSpPr>
            <p:cNvPr id="45" name="Rectangle 44"/>
            <p:cNvSpPr/>
            <p:nvPr/>
          </p:nvSpPr>
          <p:spPr>
            <a:xfrm>
              <a:off x="3634765" y="2133217"/>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6" name="Rectangle 45"/>
            <p:cNvSpPr/>
            <p:nvPr/>
          </p:nvSpPr>
          <p:spPr>
            <a:xfrm>
              <a:off x="3634765" y="2952626"/>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smtClean="0"/>
                <a:t>Detailed Plan of Work</a:t>
              </a:r>
              <a:endParaRPr lang="en-US" sz="2400" b="1" kern="1200" dirty="0"/>
            </a:p>
          </p:txBody>
        </p:sp>
      </p:grpSp>
      <p:grpSp>
        <p:nvGrpSpPr>
          <p:cNvPr id="24" name="Group 23"/>
          <p:cNvGrpSpPr/>
          <p:nvPr/>
        </p:nvGrpSpPr>
        <p:grpSpPr>
          <a:xfrm>
            <a:off x="1447800" y="3290435"/>
            <a:ext cx="5791200" cy="409704"/>
            <a:chOff x="1531537" y="2542921"/>
            <a:chExt cx="4328324" cy="409704"/>
          </a:xfrm>
        </p:grpSpPr>
        <p:sp>
          <p:nvSpPr>
            <p:cNvPr id="43" name="Rectangle 42"/>
            <p:cNvSpPr/>
            <p:nvPr/>
          </p:nvSpPr>
          <p:spPr>
            <a:xfrm>
              <a:off x="1531537" y="2542921"/>
              <a:ext cx="4328324"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4" name="Rectangle 43"/>
            <p:cNvSpPr/>
            <p:nvPr/>
          </p:nvSpPr>
          <p:spPr>
            <a:xfrm>
              <a:off x="1531537" y="2542921"/>
              <a:ext cx="4328324"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smtClean="0"/>
                <a:t>Potential Data Challenges &amp; Risks	</a:t>
              </a:r>
            </a:p>
          </p:txBody>
        </p:sp>
      </p:grpSp>
      <p:grpSp>
        <p:nvGrpSpPr>
          <p:cNvPr id="25" name="Group 24"/>
          <p:cNvGrpSpPr/>
          <p:nvPr/>
        </p:nvGrpSpPr>
        <p:grpSpPr>
          <a:xfrm>
            <a:off x="1447800" y="2895600"/>
            <a:ext cx="4572000" cy="1228080"/>
            <a:chOff x="3634765" y="2134250"/>
            <a:chExt cx="2225096" cy="1228080"/>
          </a:xfrm>
        </p:grpSpPr>
        <p:sp>
          <p:nvSpPr>
            <p:cNvPr id="41" name="Rectangle 40"/>
            <p:cNvSpPr/>
            <p:nvPr/>
          </p:nvSpPr>
          <p:spPr>
            <a:xfrm>
              <a:off x="3634765" y="295262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2" name="Rectangle 41"/>
            <p:cNvSpPr/>
            <p:nvPr/>
          </p:nvSpPr>
          <p:spPr>
            <a:xfrm>
              <a:off x="3634765" y="2134250"/>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smtClean="0"/>
                <a:t>Machine Learning Process Flow	</a:t>
              </a:r>
              <a:endParaRPr lang="en-US" sz="2400" b="1" kern="1200" dirty="0"/>
            </a:p>
          </p:txBody>
        </p:sp>
      </p:grpSp>
      <p:grpSp>
        <p:nvGrpSpPr>
          <p:cNvPr id="26" name="Group 25"/>
          <p:cNvGrpSpPr/>
          <p:nvPr/>
        </p:nvGrpSpPr>
        <p:grpSpPr>
          <a:xfrm>
            <a:off x="1447800" y="4123680"/>
            <a:ext cx="4724400" cy="409704"/>
            <a:chOff x="3634765" y="3362330"/>
            <a:chExt cx="2225096" cy="409704"/>
          </a:xfrm>
        </p:grpSpPr>
        <p:sp>
          <p:nvSpPr>
            <p:cNvPr id="39" name="Rectangle 38"/>
            <p:cNvSpPr/>
            <p:nvPr/>
          </p:nvSpPr>
          <p:spPr>
            <a:xfrm>
              <a:off x="3634765" y="3362330"/>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0" name="Rectangle 39"/>
            <p:cNvSpPr/>
            <p:nvPr/>
          </p:nvSpPr>
          <p:spPr>
            <a:xfrm>
              <a:off x="3634765" y="3362330"/>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smtClean="0"/>
                <a:t>Pre-Processing	</a:t>
              </a:r>
              <a:endParaRPr lang="en-US" sz="2400" b="1" kern="1200" dirty="0"/>
            </a:p>
          </p:txBody>
        </p:sp>
      </p:grpSp>
      <p:grpSp>
        <p:nvGrpSpPr>
          <p:cNvPr id="27" name="Group 26"/>
          <p:cNvGrpSpPr/>
          <p:nvPr/>
        </p:nvGrpSpPr>
        <p:grpSpPr>
          <a:xfrm>
            <a:off x="1447800" y="4533384"/>
            <a:ext cx="8001000" cy="409704"/>
            <a:chOff x="3634765" y="3772034"/>
            <a:chExt cx="2225096" cy="409704"/>
          </a:xfrm>
        </p:grpSpPr>
        <p:sp>
          <p:nvSpPr>
            <p:cNvPr id="37" name="Rectangle 36"/>
            <p:cNvSpPr/>
            <p:nvPr/>
          </p:nvSpPr>
          <p:spPr>
            <a:xfrm>
              <a:off x="3634765" y="3772034"/>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8" name="Rectangle 37"/>
            <p:cNvSpPr/>
            <p:nvPr/>
          </p:nvSpPr>
          <p:spPr>
            <a:xfrm>
              <a:off x="3634765" y="3772034"/>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smtClean="0"/>
                <a:t>Machine Learning Modelling &amp; Techniques Applied	</a:t>
              </a:r>
            </a:p>
          </p:txBody>
        </p:sp>
      </p:grpSp>
      <p:grpSp>
        <p:nvGrpSpPr>
          <p:cNvPr id="28" name="Group 27"/>
          <p:cNvGrpSpPr/>
          <p:nvPr/>
        </p:nvGrpSpPr>
        <p:grpSpPr>
          <a:xfrm>
            <a:off x="1447800" y="4943088"/>
            <a:ext cx="2225096" cy="409704"/>
            <a:chOff x="3634765" y="4181738"/>
            <a:chExt cx="2225096" cy="409704"/>
          </a:xfrm>
        </p:grpSpPr>
        <p:sp>
          <p:nvSpPr>
            <p:cNvPr id="35" name="Rectangle 34"/>
            <p:cNvSpPr/>
            <p:nvPr/>
          </p:nvSpPr>
          <p:spPr>
            <a:xfrm>
              <a:off x="3634765" y="4181738"/>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6" name="Rectangle 35"/>
            <p:cNvSpPr/>
            <p:nvPr/>
          </p:nvSpPr>
          <p:spPr>
            <a:xfrm>
              <a:off x="3634765" y="4181738"/>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smtClean="0"/>
                <a:t>Interpretation	</a:t>
              </a:r>
              <a:endParaRPr lang="en-US" sz="2400" b="1" kern="1200" dirty="0"/>
            </a:p>
          </p:txBody>
        </p:sp>
      </p:grpSp>
      <p:grpSp>
        <p:nvGrpSpPr>
          <p:cNvPr id="29" name="Group 28"/>
          <p:cNvGrpSpPr/>
          <p:nvPr/>
        </p:nvGrpSpPr>
        <p:grpSpPr>
          <a:xfrm>
            <a:off x="1447800" y="5352792"/>
            <a:ext cx="7162800" cy="409704"/>
            <a:chOff x="3634765" y="4591442"/>
            <a:chExt cx="2225096" cy="409704"/>
          </a:xfrm>
        </p:grpSpPr>
        <p:sp>
          <p:nvSpPr>
            <p:cNvPr id="33" name="Rectangle 32"/>
            <p:cNvSpPr/>
            <p:nvPr/>
          </p:nvSpPr>
          <p:spPr>
            <a:xfrm>
              <a:off x="3634765" y="4591442"/>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4" name="Rectangle 33"/>
            <p:cNvSpPr/>
            <p:nvPr/>
          </p:nvSpPr>
          <p:spPr>
            <a:xfrm>
              <a:off x="3634765" y="4591442"/>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smtClean="0"/>
                <a:t>Future Work &amp; Extension or Scope of improvements	</a:t>
              </a:r>
              <a:endParaRPr lang="en-US" sz="2400" b="1" kern="1200" dirty="0"/>
            </a:p>
          </p:txBody>
        </p:sp>
      </p:grpSp>
      <p:grpSp>
        <p:nvGrpSpPr>
          <p:cNvPr id="30" name="Group 29"/>
          <p:cNvGrpSpPr/>
          <p:nvPr/>
        </p:nvGrpSpPr>
        <p:grpSpPr>
          <a:xfrm>
            <a:off x="1447800" y="5762496"/>
            <a:ext cx="6477000" cy="409704"/>
            <a:chOff x="3634765" y="5001146"/>
            <a:chExt cx="2225096" cy="409704"/>
          </a:xfrm>
        </p:grpSpPr>
        <p:sp>
          <p:nvSpPr>
            <p:cNvPr id="31" name="Rectangle 30"/>
            <p:cNvSpPr/>
            <p:nvPr/>
          </p:nvSpPr>
          <p:spPr>
            <a:xfrm>
              <a:off x="3634765" y="500114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2" name="Rectangle 31"/>
            <p:cNvSpPr/>
            <p:nvPr/>
          </p:nvSpPr>
          <p:spPr>
            <a:xfrm>
              <a:off x="3634765" y="5001146"/>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smtClean="0"/>
                <a:t>Conclusions / Recommendations	</a:t>
              </a:r>
              <a:endParaRPr lang="en-US" sz="2400" b="1" kern="1200" dirty="0"/>
            </a:p>
          </p:txBody>
        </p:sp>
      </p:grpSp>
    </p:spTree>
    <p:extLst>
      <p:ext uri="{BB962C8B-B14F-4D97-AF65-F5344CB8AC3E}">
        <p14:creationId xmlns:p14="http://schemas.microsoft.com/office/powerpoint/2010/main" val="8970053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Statement</a:t>
            </a:r>
            <a:endParaRPr lang="en-US" dirty="0"/>
          </a:p>
        </p:txBody>
      </p:sp>
      <p:sp>
        <p:nvSpPr>
          <p:cNvPr id="3" name="Text Placeholder 2"/>
          <p:cNvSpPr>
            <a:spLocks noGrp="1"/>
          </p:cNvSpPr>
          <p:nvPr>
            <p:ph type="body" sz="quarter" idx="13"/>
          </p:nvPr>
        </p:nvSpPr>
        <p:spPr>
          <a:xfrm>
            <a:off x="419100" y="1143001"/>
            <a:ext cx="11468100" cy="1905000"/>
          </a:xfrm>
        </p:spPr>
        <p:txBody>
          <a:bodyPr>
            <a:normAutofit/>
          </a:bodyPr>
          <a:lstStyle/>
          <a:p>
            <a:r>
              <a:rPr lang="en-US" dirty="0">
                <a:latin typeface="Calibri" panose="020F0502020204030204" pitchFamily="34" charset="0"/>
                <a:cs typeface="Calibri" panose="020F0502020204030204" pitchFamily="34" charset="0"/>
              </a:rPr>
              <a:t>Can AIML help the healthcare industry to lessen their losses due to lapses, help administrators optimize their process and help improve revenue? </a:t>
            </a:r>
          </a:p>
          <a:p>
            <a:r>
              <a:rPr lang="en-US" dirty="0">
                <a:latin typeface="Calibri" panose="020F0502020204030204" pitchFamily="34" charset="0"/>
                <a:cs typeface="Calibri" panose="020F0502020204030204" pitchFamily="34" charset="0"/>
              </a:rPr>
              <a:t>Denial and rejection of healthcare claims is a significant administrative burden and represents hundreds of billions of dollars in lost revenue for healthcare organizations each year. </a:t>
            </a:r>
          </a:p>
          <a:p>
            <a:r>
              <a:rPr lang="en-US" dirty="0">
                <a:latin typeface="Calibri" panose="020F0502020204030204" pitchFamily="34" charset="0"/>
                <a:cs typeface="Calibri" panose="020F0502020204030204" pitchFamily="34" charset="0"/>
              </a:rPr>
              <a:t>Ability to Predict Status of Medical Claim by analyzing the parameters like approval status, diagnosis status and bundled service status can help industry with Denial Propensity scoring and Denial Prevention</a:t>
            </a:r>
          </a:p>
        </p:txBody>
      </p:sp>
      <p:pic>
        <p:nvPicPr>
          <p:cNvPr id="4" name="Picture 3"/>
          <p:cNvPicPr/>
          <p:nvPr/>
        </p:nvPicPr>
        <p:blipFill>
          <a:blip r:embed="rId2"/>
          <a:stretch>
            <a:fillRect/>
          </a:stretch>
        </p:blipFill>
        <p:spPr>
          <a:xfrm>
            <a:off x="0" y="3791583"/>
            <a:ext cx="4114800" cy="2495550"/>
          </a:xfrm>
          <a:prstGeom prst="rect">
            <a:avLst/>
          </a:prstGeom>
        </p:spPr>
      </p:pic>
      <p:pic>
        <p:nvPicPr>
          <p:cNvPr id="5" name="Picture 4"/>
          <p:cNvPicPr/>
          <p:nvPr/>
        </p:nvPicPr>
        <p:blipFill>
          <a:blip r:embed="rId3"/>
          <a:stretch>
            <a:fillRect/>
          </a:stretch>
        </p:blipFill>
        <p:spPr>
          <a:xfrm>
            <a:off x="4495800" y="3791583"/>
            <a:ext cx="3276600" cy="2619375"/>
          </a:xfrm>
          <a:prstGeom prst="rect">
            <a:avLst/>
          </a:prstGeom>
        </p:spPr>
      </p:pic>
      <p:pic>
        <p:nvPicPr>
          <p:cNvPr id="6" name="Picture 5"/>
          <p:cNvPicPr/>
          <p:nvPr/>
        </p:nvPicPr>
        <p:blipFill>
          <a:blip r:embed="rId4"/>
          <a:stretch>
            <a:fillRect/>
          </a:stretch>
        </p:blipFill>
        <p:spPr>
          <a:xfrm>
            <a:off x="7543801" y="3791583"/>
            <a:ext cx="4648200" cy="2619375"/>
          </a:xfrm>
          <a:prstGeom prst="rect">
            <a:avLst/>
          </a:prstGeom>
        </p:spPr>
      </p:pic>
      <p:sp>
        <p:nvSpPr>
          <p:cNvPr id="7" name="Rectangle 6"/>
          <p:cNvSpPr/>
          <p:nvPr/>
        </p:nvSpPr>
        <p:spPr>
          <a:xfrm>
            <a:off x="2971800" y="6415649"/>
            <a:ext cx="7391400" cy="289951"/>
          </a:xfrm>
          <a:prstGeom prst="rect">
            <a:avLst/>
          </a:prstGeom>
        </p:spPr>
        <p:txBody>
          <a:bodyPr wrap="square">
            <a:spAutoFit/>
          </a:bodyPr>
          <a:lstStyle/>
          <a:p>
            <a:pPr>
              <a:lnSpc>
                <a:spcPct val="107000"/>
              </a:lnSpc>
              <a:spcAft>
                <a:spcPts val="800"/>
              </a:spcAft>
            </a:pPr>
            <a:r>
              <a:rPr lang="en-US" sz="12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 </a:t>
            </a:r>
            <a:r>
              <a:rPr lang="en-US" sz="1200" u="sng" dirty="0">
                <a:solidFill>
                  <a:srgbClr val="FF0000"/>
                </a:solidFill>
                <a:latin typeface="Calibri" panose="020F0502020204030204" pitchFamily="34" charset="0"/>
                <a:ea typeface="Calibri" panose="020F0502020204030204" pitchFamily="34" charset="0"/>
                <a:cs typeface="Times New Roman" panose="02020603050405020304" pitchFamily="18" charset="0"/>
                <a:hlinkClick r:id="rId5"/>
              </a:rPr>
              <a:t>https://www.changehealthcare.com/insights/ai-powered-claim-denial-prevention</a:t>
            </a:r>
            <a:endParaRPr lang="en-US" sz="12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p:cNvSpPr/>
          <p:nvPr/>
        </p:nvSpPr>
        <p:spPr>
          <a:xfrm>
            <a:off x="228600" y="3268904"/>
            <a:ext cx="11887200" cy="373500"/>
          </a:xfrm>
          <a:prstGeom prst="rect">
            <a:avLst/>
          </a:prstGeom>
        </p:spPr>
        <p:txBody>
          <a:bodyPr wrap="square">
            <a:spAutoFit/>
          </a:bodyPr>
          <a:lstStyle/>
          <a:p>
            <a:pPr>
              <a:lnSpc>
                <a:spcPct val="107000"/>
              </a:lnSpc>
              <a:spcAft>
                <a:spcPts val="800"/>
              </a:spcAft>
            </a:pPr>
            <a:r>
              <a:rPr lang="en-US" dirty="0">
                <a:solidFill>
                  <a:srgbClr val="FF0000"/>
                </a:solidFill>
                <a:latin typeface="Century Gothic" panose="020B0502020202020204" pitchFamily="34" charset="0"/>
                <a:ea typeface="Calibri" panose="020F0502020204030204" pitchFamily="34" charset="0"/>
                <a:cs typeface="Times New Roman" panose="02020603050405020304" pitchFamily="18" charset="0"/>
              </a:rPr>
              <a:t>According to a study* On an average 5%-10% claims are denied and 65% of these are never resubmitted</a:t>
            </a:r>
            <a:endParaRPr lang="en-US"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244993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7" name="Content Placeholder 3">
            <a:extLst>
              <a:ext uri="{FF2B5EF4-FFF2-40B4-BE49-F238E27FC236}">
                <a16:creationId xmlns:a16="http://schemas.microsoft.com/office/drawing/2014/main" xmlns="" id="{6936F325-6BD0-434C-88CC-C96C1D632A54}"/>
              </a:ext>
            </a:extLst>
          </p:cNvPr>
          <p:cNvSpPr txBox="1">
            <a:spLocks/>
          </p:cNvSpPr>
          <p:nvPr/>
        </p:nvSpPr>
        <p:spPr>
          <a:xfrm>
            <a:off x="304800" y="1143000"/>
            <a:ext cx="11108618" cy="54864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spcBef>
                <a:spcPts val="0"/>
              </a:spcBef>
              <a:buNone/>
            </a:pPr>
            <a:r>
              <a:rPr lang="en-IN" sz="2000" b="1" dirty="0">
                <a:cs typeface="Garamond"/>
              </a:rPr>
              <a:t>Background</a:t>
            </a:r>
          </a:p>
          <a:p>
            <a:pPr>
              <a:lnSpc>
                <a:spcPct val="125000"/>
              </a:lnSpc>
              <a:spcBef>
                <a:spcPts val="0"/>
              </a:spcBef>
            </a:pPr>
            <a:r>
              <a:rPr lang="en-IN" sz="1600" dirty="0"/>
              <a:t>Healthcare claim practices across world  are in the Business </a:t>
            </a:r>
            <a:r>
              <a:rPr lang="en-IN" sz="1600" b="1" dirty="0"/>
              <a:t>of Accelerating the Reimbursement Cycle</a:t>
            </a:r>
            <a:r>
              <a:rPr lang="en-IN" sz="1600" dirty="0"/>
              <a:t> of Providers</a:t>
            </a:r>
          </a:p>
          <a:p>
            <a:pPr lvl="0">
              <a:lnSpc>
                <a:spcPct val="125000"/>
              </a:lnSpc>
              <a:spcBef>
                <a:spcPts val="0"/>
              </a:spcBef>
            </a:pPr>
            <a:r>
              <a:rPr lang="en-IN" sz="1600" dirty="0"/>
              <a:t>An estimated $262 Billion, or 9 percent, of the estimated $3 Trillion in claims submitted by hospitals are initially denied.</a:t>
            </a:r>
            <a:endParaRPr lang="en-US" sz="1600" dirty="0"/>
          </a:p>
          <a:p>
            <a:pPr lvl="0">
              <a:lnSpc>
                <a:spcPct val="125000"/>
              </a:lnSpc>
              <a:spcBef>
                <a:spcPts val="0"/>
              </a:spcBef>
            </a:pPr>
            <a:r>
              <a:rPr lang="en-IN" sz="1600" dirty="0"/>
              <a:t>63 percent of denied claims are recoverable on average, but providers spend as much as $8.6 Billion administrative costs nationwide.</a:t>
            </a:r>
            <a:endParaRPr lang="en-US" sz="1600" dirty="0"/>
          </a:p>
          <a:p>
            <a:pPr lvl="0">
              <a:lnSpc>
                <a:spcPct val="125000"/>
              </a:lnSpc>
              <a:spcBef>
                <a:spcPts val="0"/>
              </a:spcBef>
            </a:pPr>
            <a:r>
              <a:rPr lang="en-IN" sz="1600" dirty="0"/>
              <a:t>An average 350-bed hospital misses $22 Million in revenue capture opportunities.</a:t>
            </a:r>
            <a:endParaRPr lang="en-US" sz="1600" dirty="0"/>
          </a:p>
          <a:p>
            <a:pPr marL="0" indent="0">
              <a:spcBef>
                <a:spcPts val="0"/>
              </a:spcBef>
              <a:buFont typeface="Wingdings 3" charset="2"/>
              <a:buNone/>
            </a:pPr>
            <a:endParaRPr lang="en-IN" sz="2400" b="1" dirty="0">
              <a:cs typeface="Garamond"/>
            </a:endParaRPr>
          </a:p>
          <a:p>
            <a:pPr marL="0" indent="0">
              <a:spcBef>
                <a:spcPts val="0"/>
              </a:spcBef>
              <a:buFont typeface="Wingdings 3" charset="2"/>
              <a:buNone/>
            </a:pPr>
            <a:r>
              <a:rPr lang="en-IN" sz="2400" b="1" dirty="0" smtClean="0">
                <a:cs typeface="Garamond"/>
              </a:rPr>
              <a:t>Objective</a:t>
            </a:r>
            <a:endParaRPr lang="en-IN" sz="2400" b="1" dirty="0">
              <a:cs typeface="Garamond"/>
            </a:endParaRPr>
          </a:p>
          <a:p>
            <a:pPr marL="0" indent="0">
              <a:spcBef>
                <a:spcPts val="0"/>
              </a:spcBef>
              <a:buFont typeface="Wingdings 3" charset="2"/>
              <a:buNone/>
            </a:pPr>
            <a:r>
              <a:rPr lang="en-IN" dirty="0"/>
              <a:t>While the rules are well defined in the contract in-terms of what is covered and what is not but in-practice when filing for the claim it is difficult to know in-advance if all the necessary documentation and other procedures are followed as per the contract to recover the cost and get full payment for the claim</a:t>
            </a:r>
            <a:r>
              <a:rPr lang="en-IN" dirty="0" smtClean="0"/>
              <a:t>. </a:t>
            </a:r>
            <a:endParaRPr lang="en-IN" sz="2400" b="1" dirty="0">
              <a:cs typeface="Garamond"/>
            </a:endParaRPr>
          </a:p>
          <a:p>
            <a:pPr marL="0" indent="0">
              <a:spcBef>
                <a:spcPts val="0"/>
              </a:spcBef>
              <a:buNone/>
            </a:pPr>
            <a:endParaRPr lang="en-IN" dirty="0"/>
          </a:p>
          <a:p>
            <a:pPr marL="0" indent="0">
              <a:spcBef>
                <a:spcPts val="0"/>
              </a:spcBef>
              <a:buNone/>
            </a:pPr>
            <a:r>
              <a:rPr lang="en-IN" dirty="0"/>
              <a:t>Use of Machine Learning (ML) to predict denials and take corrective measures before-the-fact and </a:t>
            </a:r>
            <a:r>
              <a:rPr lang="en-US" dirty="0"/>
              <a:t>help </a:t>
            </a:r>
            <a:r>
              <a:rPr lang="en-IN" dirty="0"/>
              <a:t>improve following Key Performance Indicators (KPI): </a:t>
            </a:r>
          </a:p>
          <a:p>
            <a:pPr marL="0" indent="0">
              <a:spcBef>
                <a:spcPts val="0"/>
              </a:spcBef>
              <a:buNone/>
            </a:pPr>
            <a:endParaRPr lang="en-IN" dirty="0">
              <a:cs typeface="Garamond"/>
            </a:endParaRPr>
          </a:p>
          <a:p>
            <a:pPr lvl="0">
              <a:lnSpc>
                <a:spcPct val="125000"/>
              </a:lnSpc>
              <a:spcBef>
                <a:spcPts val="0"/>
              </a:spcBef>
            </a:pPr>
            <a:r>
              <a:rPr lang="en-IN" dirty="0"/>
              <a:t>Lowering potential Denials of the Providers</a:t>
            </a:r>
            <a:endParaRPr lang="en-US" dirty="0"/>
          </a:p>
          <a:p>
            <a:pPr lvl="0">
              <a:lnSpc>
                <a:spcPct val="125000"/>
              </a:lnSpc>
              <a:spcBef>
                <a:spcPts val="0"/>
              </a:spcBef>
            </a:pPr>
            <a:r>
              <a:rPr lang="en-IN" dirty="0"/>
              <a:t>Improving Provider Reimbursements</a:t>
            </a:r>
          </a:p>
          <a:p>
            <a:pPr marL="0" indent="0">
              <a:spcBef>
                <a:spcPts val="0"/>
              </a:spcBef>
              <a:buFont typeface="Wingdings 3" charset="2"/>
              <a:buNone/>
            </a:pPr>
            <a:endParaRPr lang="en-IN" sz="2400" b="1" dirty="0">
              <a:cs typeface="Garamond"/>
            </a:endParaRPr>
          </a:p>
        </p:txBody>
      </p:sp>
      <p:sp>
        <p:nvSpPr>
          <p:cNvPr id="4" name="Rectangle 3"/>
          <p:cNvSpPr/>
          <p:nvPr/>
        </p:nvSpPr>
        <p:spPr>
          <a:xfrm>
            <a:off x="67909" y="4724400"/>
            <a:ext cx="11582400" cy="838200"/>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251153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Medical Claims Process</a:t>
            </a:r>
          </a:p>
        </p:txBody>
      </p:sp>
      <p:sp>
        <p:nvSpPr>
          <p:cNvPr id="4" name="Text Placeholder 3"/>
          <p:cNvSpPr>
            <a:spLocks noGrp="1"/>
          </p:cNvSpPr>
          <p:nvPr>
            <p:ph type="body" sz="quarter" idx="14"/>
          </p:nvPr>
        </p:nvSpPr>
        <p:spPr/>
        <p:txBody>
          <a:bodyPr/>
          <a:lstStyle/>
          <a:p>
            <a:r>
              <a:rPr lang="en-US" dirty="0"/>
              <a:t>Assisting all players/ stakeholders across the Health Claims Value Chain</a:t>
            </a:r>
          </a:p>
        </p:txBody>
      </p:sp>
      <p:sp>
        <p:nvSpPr>
          <p:cNvPr id="5" name="Rectangle 4"/>
          <p:cNvSpPr/>
          <p:nvPr/>
        </p:nvSpPr>
        <p:spPr>
          <a:xfrm>
            <a:off x="329245" y="1628776"/>
            <a:ext cx="11405553" cy="1645920"/>
          </a:xfrm>
          <a:prstGeom prst="rect">
            <a:avLst/>
          </a:prstGeom>
          <a:solidFill>
            <a:schemeClr val="accent1">
              <a:lumMod val="20000"/>
              <a:lumOff val="8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6" name="Rectangle 5"/>
          <p:cNvSpPr/>
          <p:nvPr/>
        </p:nvSpPr>
        <p:spPr>
          <a:xfrm>
            <a:off x="329245" y="3352800"/>
            <a:ext cx="11405553" cy="1645920"/>
          </a:xfrm>
          <a:prstGeom prst="rect">
            <a:avLst/>
          </a:prstGeom>
          <a:solidFill>
            <a:schemeClr val="accent1">
              <a:lumMod val="20000"/>
              <a:lumOff val="8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7" name="Rectangle 6"/>
          <p:cNvSpPr/>
          <p:nvPr/>
        </p:nvSpPr>
        <p:spPr>
          <a:xfrm>
            <a:off x="329245" y="5060514"/>
            <a:ext cx="11405553" cy="1645920"/>
          </a:xfrm>
          <a:prstGeom prst="rect">
            <a:avLst/>
          </a:prstGeom>
          <a:solidFill>
            <a:schemeClr val="accent1">
              <a:lumMod val="20000"/>
              <a:lumOff val="8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8" name="Rounded Rectangle 7"/>
          <p:cNvSpPr/>
          <p:nvPr/>
        </p:nvSpPr>
        <p:spPr>
          <a:xfrm>
            <a:off x="419100" y="1720216"/>
            <a:ext cx="1554480" cy="1463040"/>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Policy Holder</a:t>
            </a:r>
          </a:p>
        </p:txBody>
      </p:sp>
      <p:sp>
        <p:nvSpPr>
          <p:cNvPr id="9" name="Rounded Rectangle 8"/>
          <p:cNvSpPr/>
          <p:nvPr/>
        </p:nvSpPr>
        <p:spPr>
          <a:xfrm>
            <a:off x="419100" y="3444240"/>
            <a:ext cx="1554480" cy="1463040"/>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Provider</a:t>
            </a:r>
          </a:p>
        </p:txBody>
      </p:sp>
      <p:sp>
        <p:nvSpPr>
          <p:cNvPr id="10" name="Rounded Rectangle 9"/>
          <p:cNvSpPr/>
          <p:nvPr/>
        </p:nvSpPr>
        <p:spPr>
          <a:xfrm>
            <a:off x="419100" y="5166360"/>
            <a:ext cx="1554480" cy="1463040"/>
          </a:xfrm>
          <a:prstGeom prst="round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Payer</a:t>
            </a:r>
          </a:p>
        </p:txBody>
      </p:sp>
      <p:sp>
        <p:nvSpPr>
          <p:cNvPr id="13" name="TextBox 12"/>
          <p:cNvSpPr txBox="1"/>
          <p:nvPr/>
        </p:nvSpPr>
        <p:spPr>
          <a:xfrm>
            <a:off x="2514600" y="2128571"/>
            <a:ext cx="1828800" cy="646331"/>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a:t>Avails a Medical Service</a:t>
            </a:r>
          </a:p>
        </p:txBody>
      </p:sp>
      <p:sp>
        <p:nvSpPr>
          <p:cNvPr id="14" name="TextBox 13"/>
          <p:cNvSpPr txBox="1"/>
          <p:nvPr/>
        </p:nvSpPr>
        <p:spPr>
          <a:xfrm>
            <a:off x="2514600" y="3991094"/>
            <a:ext cx="18288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a:t>Insurance Details</a:t>
            </a:r>
          </a:p>
        </p:txBody>
      </p:sp>
      <p:sp>
        <p:nvSpPr>
          <p:cNvPr id="15" name="TextBox 14"/>
          <p:cNvSpPr txBox="1"/>
          <p:nvPr/>
        </p:nvSpPr>
        <p:spPr>
          <a:xfrm>
            <a:off x="4754879" y="2267070"/>
            <a:ext cx="182880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a:t>Deductibles</a:t>
            </a:r>
          </a:p>
        </p:txBody>
      </p:sp>
      <p:sp>
        <p:nvSpPr>
          <p:cNvPr id="16" name="TextBox 15"/>
          <p:cNvSpPr txBox="1"/>
          <p:nvPr/>
        </p:nvSpPr>
        <p:spPr>
          <a:xfrm>
            <a:off x="4754879" y="3506034"/>
            <a:ext cx="1828800" cy="646331"/>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a:t>Medical Services Records</a:t>
            </a:r>
          </a:p>
        </p:txBody>
      </p:sp>
      <p:sp>
        <p:nvSpPr>
          <p:cNvPr id="17" name="TextBox 16"/>
          <p:cNvSpPr txBox="1"/>
          <p:nvPr/>
        </p:nvSpPr>
        <p:spPr>
          <a:xfrm>
            <a:off x="4754879" y="4230469"/>
            <a:ext cx="1828800" cy="646331"/>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a:t>Medical Services Costs</a:t>
            </a:r>
          </a:p>
        </p:txBody>
      </p:sp>
      <p:sp>
        <p:nvSpPr>
          <p:cNvPr id="19" name="Oval 18"/>
          <p:cNvSpPr/>
          <p:nvPr/>
        </p:nvSpPr>
        <p:spPr>
          <a:xfrm>
            <a:off x="7543800" y="3566577"/>
            <a:ext cx="1676400" cy="1218366"/>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Medical Billers and Coders</a:t>
            </a:r>
          </a:p>
        </p:txBody>
      </p:sp>
      <p:sp>
        <p:nvSpPr>
          <p:cNvPr id="22" name="TextBox 21"/>
          <p:cNvSpPr txBox="1"/>
          <p:nvPr/>
        </p:nvSpPr>
        <p:spPr>
          <a:xfrm>
            <a:off x="9680645" y="5574715"/>
            <a:ext cx="1828800" cy="646331"/>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a:t>Medical Claims/ Bills</a:t>
            </a:r>
          </a:p>
        </p:txBody>
      </p:sp>
      <p:sp>
        <p:nvSpPr>
          <p:cNvPr id="23" name="TextBox 22"/>
          <p:cNvSpPr txBox="1"/>
          <p:nvPr/>
        </p:nvSpPr>
        <p:spPr>
          <a:xfrm>
            <a:off x="5103950" y="5201349"/>
            <a:ext cx="320185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a:t>Accept and Pay in Full</a:t>
            </a:r>
          </a:p>
        </p:txBody>
      </p:sp>
      <p:sp>
        <p:nvSpPr>
          <p:cNvPr id="25" name="TextBox 24"/>
          <p:cNvSpPr txBox="1"/>
          <p:nvPr/>
        </p:nvSpPr>
        <p:spPr>
          <a:xfrm>
            <a:off x="5103950" y="5713214"/>
            <a:ext cx="320185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a:t>Deny and Return for Correction</a:t>
            </a:r>
          </a:p>
        </p:txBody>
      </p:sp>
      <p:sp>
        <p:nvSpPr>
          <p:cNvPr id="26" name="TextBox 25"/>
          <p:cNvSpPr txBox="1"/>
          <p:nvPr/>
        </p:nvSpPr>
        <p:spPr>
          <a:xfrm>
            <a:off x="5103950" y="6191949"/>
            <a:ext cx="3201850"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US" dirty="0"/>
              <a:t>Reject</a:t>
            </a:r>
          </a:p>
        </p:txBody>
      </p:sp>
      <p:cxnSp>
        <p:nvCxnSpPr>
          <p:cNvPr id="28" name="Straight Arrow Connector 27"/>
          <p:cNvCxnSpPr>
            <a:stCxn id="8" idx="3"/>
            <a:endCxn id="13" idx="1"/>
          </p:cNvCxnSpPr>
          <p:nvPr/>
        </p:nvCxnSpPr>
        <p:spPr>
          <a:xfrm>
            <a:off x="1973580" y="2451736"/>
            <a:ext cx="54102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p:cNvCxnSpPr>
            <a:stCxn id="13" idx="3"/>
            <a:endCxn id="15" idx="1"/>
          </p:cNvCxnSpPr>
          <p:nvPr/>
        </p:nvCxnSpPr>
        <p:spPr>
          <a:xfrm flipV="1">
            <a:off x="4343400" y="2451736"/>
            <a:ext cx="411479"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Elbow Connector 32"/>
          <p:cNvCxnSpPr>
            <a:stCxn id="13" idx="2"/>
            <a:endCxn id="14" idx="0"/>
          </p:cNvCxnSpPr>
          <p:nvPr/>
        </p:nvCxnSpPr>
        <p:spPr>
          <a:xfrm rot="5400000">
            <a:off x="2820904" y="3382998"/>
            <a:ext cx="1216192" cy="12700"/>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34" name="Elbow Connector 33"/>
          <p:cNvCxnSpPr>
            <a:stCxn id="15" idx="2"/>
            <a:endCxn id="14" idx="0"/>
          </p:cNvCxnSpPr>
          <p:nvPr/>
        </p:nvCxnSpPr>
        <p:spPr>
          <a:xfrm rot="5400000">
            <a:off x="3871794" y="2193609"/>
            <a:ext cx="1354692" cy="2240279"/>
          </a:xfrm>
          <a:prstGeom prst="bentConnector3">
            <a:avLst>
              <a:gd name="adj1" fmla="val 25358"/>
            </a:avLst>
          </a:prstGeom>
          <a:ln>
            <a:tailEnd type="triangle"/>
          </a:ln>
        </p:spPr>
        <p:style>
          <a:lnRef idx="1">
            <a:schemeClr val="dk1"/>
          </a:lnRef>
          <a:fillRef idx="0">
            <a:schemeClr val="dk1"/>
          </a:fillRef>
          <a:effectRef idx="0">
            <a:schemeClr val="dk1"/>
          </a:effectRef>
          <a:fontRef idx="minor">
            <a:schemeClr val="tx1"/>
          </a:fontRef>
        </p:style>
      </p:cxnSp>
      <p:cxnSp>
        <p:nvCxnSpPr>
          <p:cNvPr id="48" name="Elbow Connector 47"/>
          <p:cNvCxnSpPr>
            <a:stCxn id="14" idx="3"/>
            <a:endCxn id="16" idx="1"/>
          </p:cNvCxnSpPr>
          <p:nvPr/>
        </p:nvCxnSpPr>
        <p:spPr>
          <a:xfrm flipV="1">
            <a:off x="4343400" y="3829200"/>
            <a:ext cx="411479" cy="34656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51" name="Elbow Connector 50"/>
          <p:cNvCxnSpPr>
            <a:stCxn id="14" idx="3"/>
            <a:endCxn id="17" idx="1"/>
          </p:cNvCxnSpPr>
          <p:nvPr/>
        </p:nvCxnSpPr>
        <p:spPr>
          <a:xfrm>
            <a:off x="4343400" y="4175760"/>
            <a:ext cx="411479" cy="377875"/>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54" name="Elbow Connector 53"/>
          <p:cNvCxnSpPr>
            <a:stCxn id="16" idx="3"/>
            <a:endCxn id="19" idx="2"/>
          </p:cNvCxnSpPr>
          <p:nvPr/>
        </p:nvCxnSpPr>
        <p:spPr>
          <a:xfrm>
            <a:off x="6583679" y="3829200"/>
            <a:ext cx="960121" cy="34656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57" name="Elbow Connector 56"/>
          <p:cNvCxnSpPr>
            <a:stCxn id="17" idx="3"/>
            <a:endCxn id="19" idx="2"/>
          </p:cNvCxnSpPr>
          <p:nvPr/>
        </p:nvCxnSpPr>
        <p:spPr>
          <a:xfrm flipV="1">
            <a:off x="6583679" y="4175760"/>
            <a:ext cx="960121" cy="377875"/>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63" name="Elbow Connector 62"/>
          <p:cNvCxnSpPr>
            <a:stCxn id="19" idx="6"/>
            <a:endCxn id="22" idx="0"/>
          </p:cNvCxnSpPr>
          <p:nvPr/>
        </p:nvCxnSpPr>
        <p:spPr>
          <a:xfrm>
            <a:off x="9220200" y="4175760"/>
            <a:ext cx="1374845" cy="1398955"/>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72" name="Elbow Connector 71"/>
          <p:cNvCxnSpPr>
            <a:stCxn id="22" idx="1"/>
            <a:endCxn id="26" idx="3"/>
          </p:cNvCxnSpPr>
          <p:nvPr/>
        </p:nvCxnSpPr>
        <p:spPr>
          <a:xfrm rot="10800000" flipV="1">
            <a:off x="8305801" y="5897881"/>
            <a:ext cx="1374845" cy="478734"/>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78" name="Elbow Connector 77"/>
          <p:cNvCxnSpPr>
            <a:stCxn id="22" idx="1"/>
            <a:endCxn id="25" idx="3"/>
          </p:cNvCxnSpPr>
          <p:nvPr/>
        </p:nvCxnSpPr>
        <p:spPr>
          <a:xfrm rot="10800000">
            <a:off x="8305801" y="5897881"/>
            <a:ext cx="1374845" cy="1"/>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1" name="Elbow Connector 80"/>
          <p:cNvCxnSpPr>
            <a:stCxn id="22" idx="1"/>
            <a:endCxn id="23" idx="3"/>
          </p:cNvCxnSpPr>
          <p:nvPr/>
        </p:nvCxnSpPr>
        <p:spPr>
          <a:xfrm rot="10800000">
            <a:off x="8305801" y="5386015"/>
            <a:ext cx="1374845" cy="511866"/>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89" name="Elbow Connector 88"/>
          <p:cNvCxnSpPr>
            <a:stCxn id="23" idx="1"/>
            <a:endCxn id="92" idx="6"/>
          </p:cNvCxnSpPr>
          <p:nvPr/>
        </p:nvCxnSpPr>
        <p:spPr>
          <a:xfrm rot="10800000">
            <a:off x="3964196" y="5386015"/>
            <a:ext cx="1139754" cy="1270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92" name="Oval 91"/>
          <p:cNvSpPr/>
          <p:nvPr/>
        </p:nvSpPr>
        <p:spPr>
          <a:xfrm>
            <a:off x="3581400" y="5181600"/>
            <a:ext cx="382796" cy="408830"/>
          </a:xfrm>
          <a:prstGeom prst="ellipse">
            <a:avLst/>
          </a:prstGeom>
          <a:solidFill>
            <a:schemeClr val="accent6">
              <a:lumMod val="40000"/>
              <a:lumOff val="60000"/>
            </a:scheme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cxnSp>
        <p:nvCxnSpPr>
          <p:cNvPr id="99" name="Elbow Connector 98"/>
          <p:cNvCxnSpPr>
            <a:stCxn id="26" idx="1"/>
            <a:endCxn id="98" idx="6"/>
          </p:cNvCxnSpPr>
          <p:nvPr/>
        </p:nvCxnSpPr>
        <p:spPr>
          <a:xfrm rot="10800000">
            <a:off x="3964196" y="6376615"/>
            <a:ext cx="1139754" cy="1270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124" name="Rectangle 123"/>
          <p:cNvSpPr/>
          <p:nvPr/>
        </p:nvSpPr>
        <p:spPr>
          <a:xfrm>
            <a:off x="3472161" y="5637014"/>
            <a:ext cx="642640" cy="992386"/>
          </a:xfrm>
          <a:prstGeom prst="rect">
            <a:avLst/>
          </a:prstGeom>
          <a:solidFill>
            <a:srgbClr val="00B0F0"/>
          </a:solidFill>
          <a:ln>
            <a:solidFill>
              <a:schemeClr val="accent2">
                <a:lumMod val="20000"/>
                <a:lumOff val="80000"/>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p:cNvSpPr/>
          <p:nvPr/>
        </p:nvSpPr>
        <p:spPr>
          <a:xfrm>
            <a:off x="3581400" y="5693465"/>
            <a:ext cx="382796" cy="408830"/>
          </a:xfrm>
          <a:prstGeom prst="ellipse">
            <a:avLst/>
          </a:prstGeom>
          <a:solidFill>
            <a:schemeClr val="accent2">
              <a:lumMod val="75000"/>
            </a:scheme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cxnSp>
        <p:nvCxnSpPr>
          <p:cNvPr id="93" name="Elbow Connector 92"/>
          <p:cNvCxnSpPr>
            <a:stCxn id="25" idx="1"/>
            <a:endCxn id="96" idx="6"/>
          </p:cNvCxnSpPr>
          <p:nvPr/>
        </p:nvCxnSpPr>
        <p:spPr>
          <a:xfrm rot="10800000">
            <a:off x="3964196" y="5897880"/>
            <a:ext cx="1139754" cy="1270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126" name="TextBox 125"/>
          <p:cNvSpPr txBox="1"/>
          <p:nvPr/>
        </p:nvSpPr>
        <p:spPr>
          <a:xfrm>
            <a:off x="2133600" y="5153561"/>
            <a:ext cx="1136650" cy="1323439"/>
          </a:xfrm>
          <a:prstGeom prst="rect">
            <a:avLst/>
          </a:prstGeom>
          <a:noFill/>
        </p:spPr>
        <p:txBody>
          <a:bodyPr wrap="square" rtlCol="0">
            <a:spAutoFit/>
          </a:bodyPr>
          <a:lstStyle/>
          <a:p>
            <a:r>
              <a:rPr lang="en-US" sz="1600" dirty="0">
                <a:solidFill>
                  <a:schemeClr val="accent2">
                    <a:lumMod val="75000"/>
                  </a:schemeClr>
                </a:solidFill>
              </a:rPr>
              <a:t>These are the cases we try to predict and minimize</a:t>
            </a:r>
          </a:p>
        </p:txBody>
      </p:sp>
      <p:cxnSp>
        <p:nvCxnSpPr>
          <p:cNvPr id="128" name="Elbow Connector 127"/>
          <p:cNvCxnSpPr>
            <a:stCxn id="96" idx="2"/>
          </p:cNvCxnSpPr>
          <p:nvPr/>
        </p:nvCxnSpPr>
        <p:spPr>
          <a:xfrm rot="10800000">
            <a:off x="3270248" y="4876800"/>
            <a:ext cx="311152" cy="102108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98" idx="2"/>
          </p:cNvCxnSpPr>
          <p:nvPr/>
        </p:nvCxnSpPr>
        <p:spPr>
          <a:xfrm rot="10800000">
            <a:off x="3270250" y="4784943"/>
            <a:ext cx="311151" cy="159167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8" name="Oval 97"/>
          <p:cNvSpPr/>
          <p:nvPr/>
        </p:nvSpPr>
        <p:spPr>
          <a:xfrm>
            <a:off x="3581400" y="6172200"/>
            <a:ext cx="382796" cy="408830"/>
          </a:xfrm>
          <a:prstGeom prst="ellipse">
            <a:avLst/>
          </a:prstGeom>
          <a:solidFill>
            <a:schemeClr val="accent2"/>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42" name="Rectangle 41"/>
          <p:cNvSpPr/>
          <p:nvPr/>
        </p:nvSpPr>
        <p:spPr>
          <a:xfrm>
            <a:off x="2133600" y="4799766"/>
            <a:ext cx="2476502" cy="1982034"/>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5970863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Benefits</a:t>
            </a:r>
          </a:p>
        </p:txBody>
      </p:sp>
      <p:sp>
        <p:nvSpPr>
          <p:cNvPr id="7" name="Content Placeholder 3">
            <a:extLst>
              <a:ext uri="{FF2B5EF4-FFF2-40B4-BE49-F238E27FC236}">
                <a16:creationId xmlns:a16="http://schemas.microsoft.com/office/drawing/2014/main" xmlns="" id="{6936F325-6BD0-434C-88CC-C96C1D632A54}"/>
              </a:ext>
            </a:extLst>
          </p:cNvPr>
          <p:cNvSpPr txBox="1">
            <a:spLocks/>
          </p:cNvSpPr>
          <p:nvPr/>
        </p:nvSpPr>
        <p:spPr>
          <a:xfrm>
            <a:off x="304800" y="1143000"/>
            <a:ext cx="11108618" cy="2362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nSpc>
                <a:spcPct val="125000"/>
              </a:lnSpc>
              <a:spcBef>
                <a:spcPts val="0"/>
              </a:spcBef>
              <a:buNone/>
            </a:pPr>
            <a:r>
              <a:rPr lang="en-IN" sz="1600" dirty="0">
                <a:solidFill>
                  <a:schemeClr val="tx1"/>
                </a:solidFill>
                <a:cs typeface="Garamond"/>
              </a:rPr>
              <a:t>Modern healthcare service records, called Claims, record the medical treatments by a Provider (Doctor/Clinic), medication advised etc., along with the charges, and payments to be made by the patient and the Payer (insurance provider). Denial and rejection of healthcare claims is a significant administrative burden and represent hundreds of billions of dollars in lost revenue for healthcare organizations each year. Prediction of Claims prone to denial  is critical to lowering this burden of rework. This process provides denial reduction and insights to increase claim acceptance rates for future claims.</a:t>
            </a:r>
          </a:p>
          <a:p>
            <a:pPr marL="0" indent="0">
              <a:spcBef>
                <a:spcPts val="0"/>
              </a:spcBef>
              <a:buFont typeface="Wingdings 3" charset="2"/>
              <a:buNone/>
            </a:pPr>
            <a:endParaRPr lang="en-IN" sz="2400" b="1" dirty="0">
              <a:cs typeface="Garamond"/>
            </a:endParaRPr>
          </a:p>
        </p:txBody>
      </p:sp>
      <p:sp>
        <p:nvSpPr>
          <p:cNvPr id="3" name="Rectangle 2"/>
          <p:cNvSpPr/>
          <p:nvPr/>
        </p:nvSpPr>
        <p:spPr>
          <a:xfrm>
            <a:off x="990600" y="3271897"/>
            <a:ext cx="4572000" cy="2062103"/>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US" sz="2400" b="1" dirty="0">
                <a:latin typeface="Calibri" panose="020F0502020204030204" pitchFamily="34" charset="0"/>
                <a:cs typeface="Calibri" panose="020F0502020204030204" pitchFamily="34" charset="0"/>
              </a:rPr>
              <a:t>Provider Perspective</a:t>
            </a:r>
          </a:p>
          <a:p>
            <a:endParaRPr lang="en-IN" sz="2400" b="1" dirty="0">
              <a:latin typeface="Calibri" panose="020F0502020204030204" pitchFamily="34" charset="0"/>
              <a:cs typeface="Calibri" panose="020F0502020204030204" pitchFamily="34" charset="0"/>
            </a:endParaRPr>
          </a:p>
          <a:p>
            <a:pPr marL="342900" lvl="0" indent="-342900" defTabSz="457200">
              <a:buClr>
                <a:schemeClr val="accent1"/>
              </a:buClr>
              <a:buFont typeface="Wingdings 3" charset="2"/>
              <a:buChar char=""/>
            </a:pPr>
            <a:r>
              <a:rPr lang="en-IN" sz="2000" dirty="0">
                <a:solidFill>
                  <a:schemeClr val="tx1">
                    <a:lumMod val="75000"/>
                    <a:lumOff val="25000"/>
                  </a:schemeClr>
                </a:solidFill>
                <a:latin typeface="Calibri" panose="020F0502020204030204" pitchFamily="34" charset="0"/>
                <a:cs typeface="Calibri" panose="020F0502020204030204" pitchFamily="34" charset="0"/>
              </a:rPr>
              <a:t>Improve Reimbursements</a:t>
            </a:r>
            <a:endParaRPr lang="en-US" sz="2000" dirty="0">
              <a:solidFill>
                <a:schemeClr val="tx1">
                  <a:lumMod val="75000"/>
                  <a:lumOff val="25000"/>
                </a:schemeClr>
              </a:solidFill>
              <a:latin typeface="Calibri" panose="020F0502020204030204" pitchFamily="34" charset="0"/>
              <a:cs typeface="Calibri" panose="020F0502020204030204" pitchFamily="34" charset="0"/>
            </a:endParaRPr>
          </a:p>
          <a:p>
            <a:pPr marL="342900" lvl="0" indent="-342900" defTabSz="457200">
              <a:buClr>
                <a:schemeClr val="accent1"/>
              </a:buClr>
              <a:buFont typeface="Wingdings 3" charset="2"/>
              <a:buChar char=""/>
            </a:pPr>
            <a:r>
              <a:rPr lang="en-IN" sz="2000" dirty="0">
                <a:solidFill>
                  <a:schemeClr val="tx1">
                    <a:lumMod val="75000"/>
                    <a:lumOff val="25000"/>
                  </a:schemeClr>
                </a:solidFill>
                <a:latin typeface="Calibri" panose="020F0502020204030204" pitchFamily="34" charset="0"/>
                <a:cs typeface="Calibri" panose="020F0502020204030204" pitchFamily="34" charset="0"/>
              </a:rPr>
              <a:t>Manage Denials Effectively</a:t>
            </a:r>
            <a:endParaRPr lang="en-US" sz="2000" dirty="0">
              <a:solidFill>
                <a:schemeClr val="tx1">
                  <a:lumMod val="75000"/>
                  <a:lumOff val="25000"/>
                </a:schemeClr>
              </a:solidFill>
              <a:latin typeface="Calibri" panose="020F0502020204030204" pitchFamily="34" charset="0"/>
              <a:cs typeface="Calibri" panose="020F0502020204030204" pitchFamily="34" charset="0"/>
            </a:endParaRPr>
          </a:p>
          <a:p>
            <a:pPr marL="342900" lvl="0" indent="-342900" defTabSz="457200">
              <a:buClr>
                <a:schemeClr val="accent1"/>
              </a:buClr>
              <a:buFont typeface="Wingdings 3" charset="2"/>
              <a:buChar char=""/>
            </a:pPr>
            <a:r>
              <a:rPr lang="en-IN" sz="2000" dirty="0">
                <a:solidFill>
                  <a:schemeClr val="tx1">
                    <a:lumMod val="75000"/>
                    <a:lumOff val="25000"/>
                  </a:schemeClr>
                </a:solidFill>
                <a:latin typeface="Calibri" panose="020F0502020204030204" pitchFamily="34" charset="0"/>
                <a:cs typeface="Calibri" panose="020F0502020204030204" pitchFamily="34" charset="0"/>
              </a:rPr>
              <a:t>Reduce Revenue Cycle Costs</a:t>
            </a:r>
            <a:endParaRPr lang="en-US" sz="2000" dirty="0">
              <a:solidFill>
                <a:schemeClr val="tx1">
                  <a:lumMod val="75000"/>
                  <a:lumOff val="25000"/>
                </a:schemeClr>
              </a:solidFill>
              <a:latin typeface="Calibri" panose="020F0502020204030204" pitchFamily="34" charset="0"/>
              <a:cs typeface="Calibri" panose="020F0502020204030204" pitchFamily="34" charset="0"/>
            </a:endParaRPr>
          </a:p>
          <a:p>
            <a:pPr marL="342900" lvl="0" indent="-342900" defTabSz="457200">
              <a:buClr>
                <a:schemeClr val="accent1"/>
              </a:buClr>
              <a:buFont typeface="Wingdings 3" charset="2"/>
              <a:buChar char=""/>
            </a:pPr>
            <a:r>
              <a:rPr lang="en-IN" sz="2000" dirty="0">
                <a:solidFill>
                  <a:schemeClr val="tx1">
                    <a:lumMod val="75000"/>
                    <a:lumOff val="25000"/>
                  </a:schemeClr>
                </a:solidFill>
                <a:latin typeface="Calibri" panose="020F0502020204030204" pitchFamily="34" charset="0"/>
                <a:cs typeface="Calibri" panose="020F0502020204030204" pitchFamily="34" charset="0"/>
              </a:rPr>
              <a:t>Meet Required Quality Standards</a:t>
            </a:r>
          </a:p>
        </p:txBody>
      </p:sp>
      <p:sp>
        <p:nvSpPr>
          <p:cNvPr id="4" name="Rectangle 3"/>
          <p:cNvSpPr/>
          <p:nvPr/>
        </p:nvSpPr>
        <p:spPr>
          <a:xfrm>
            <a:off x="6144986" y="3280827"/>
            <a:ext cx="4675414" cy="2062103"/>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IN" sz="2400" b="1" dirty="0">
                <a:cs typeface="Garamond"/>
              </a:rPr>
              <a:t>Payer Perspective</a:t>
            </a:r>
          </a:p>
          <a:p>
            <a:endParaRPr lang="en-IN" sz="2400" b="1" dirty="0">
              <a:cs typeface="Garamond"/>
            </a:endParaRPr>
          </a:p>
          <a:p>
            <a:pPr marL="342900" indent="-342900" defTabSz="457200">
              <a:buClr>
                <a:schemeClr val="accent1"/>
              </a:buClr>
              <a:buFont typeface="Wingdings 3" charset="2"/>
              <a:buChar char=""/>
            </a:pPr>
            <a:r>
              <a:rPr lang="en-IN" sz="2000" dirty="0">
                <a:solidFill>
                  <a:schemeClr val="tx1">
                    <a:lumMod val="75000"/>
                    <a:lumOff val="25000"/>
                  </a:schemeClr>
                </a:solidFill>
              </a:rPr>
              <a:t>Improve Turnaround of Claims</a:t>
            </a:r>
            <a:endParaRPr lang="en-US" sz="2000" dirty="0">
              <a:solidFill>
                <a:schemeClr val="tx1">
                  <a:lumMod val="75000"/>
                  <a:lumOff val="25000"/>
                </a:schemeClr>
              </a:solidFill>
            </a:endParaRPr>
          </a:p>
          <a:p>
            <a:pPr marL="342900" indent="-342900" defTabSz="457200">
              <a:buClr>
                <a:schemeClr val="accent1"/>
              </a:buClr>
              <a:buFont typeface="Wingdings 3" charset="2"/>
              <a:buChar char=""/>
            </a:pPr>
            <a:r>
              <a:rPr lang="en-IN" sz="2000" dirty="0">
                <a:solidFill>
                  <a:schemeClr val="tx1">
                    <a:lumMod val="75000"/>
                    <a:lumOff val="25000"/>
                  </a:schemeClr>
                </a:solidFill>
              </a:rPr>
              <a:t>Reduce Operations Costs</a:t>
            </a:r>
          </a:p>
          <a:p>
            <a:pPr marL="342900" indent="-342900" defTabSz="457200">
              <a:buClr>
                <a:schemeClr val="accent1"/>
              </a:buClr>
              <a:buFont typeface="Wingdings 3" charset="2"/>
              <a:buChar char=""/>
            </a:pPr>
            <a:endParaRPr lang="en-IN" sz="2000" dirty="0">
              <a:solidFill>
                <a:schemeClr val="tx1">
                  <a:lumMod val="75000"/>
                  <a:lumOff val="25000"/>
                </a:schemeClr>
              </a:solidFill>
            </a:endParaRPr>
          </a:p>
          <a:p>
            <a:pPr marL="342900" indent="-342900" defTabSz="457200">
              <a:buClr>
                <a:schemeClr val="accent1"/>
              </a:buClr>
              <a:buFont typeface="Wingdings 3" charset="2"/>
              <a:buChar char=""/>
            </a:pPr>
            <a:endParaRPr lang="en-US" sz="2000" dirty="0">
              <a:solidFill>
                <a:schemeClr val="tx1">
                  <a:lumMod val="75000"/>
                  <a:lumOff val="25000"/>
                </a:schemeClr>
              </a:solidFill>
            </a:endParaRPr>
          </a:p>
        </p:txBody>
      </p:sp>
    </p:spTree>
    <p:extLst>
      <p:ext uri="{BB962C8B-B14F-4D97-AF65-F5344CB8AC3E}">
        <p14:creationId xmlns:p14="http://schemas.microsoft.com/office/powerpoint/2010/main" val="3206938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Work</a:t>
            </a:r>
            <a:endParaRPr lang="en-US" dirty="0"/>
          </a:p>
        </p:txBody>
      </p:sp>
      <p:sp>
        <p:nvSpPr>
          <p:cNvPr id="8" name="Rectangle 7"/>
          <p:cNvSpPr/>
          <p:nvPr/>
        </p:nvSpPr>
        <p:spPr>
          <a:xfrm>
            <a:off x="609600" y="1371600"/>
            <a:ext cx="10820400" cy="4247317"/>
          </a:xfrm>
          <a:prstGeom prst="rect">
            <a:avLst/>
          </a:prstGeom>
        </p:spPr>
        <p:txBody>
          <a:bodyPr wrap="square">
            <a:spAutoFit/>
          </a:bodyPr>
          <a:lstStyle/>
          <a:p>
            <a:pPr marL="342900" indent="-342900" algn="just">
              <a:buFont typeface="+mj-lt"/>
              <a:buAutoNum type="arabicPeriod"/>
            </a:pPr>
            <a:r>
              <a:rPr lang="en-US" dirty="0"/>
              <a:t>Domain studies on potential parameters and processes that might be causing claims to be </a:t>
            </a:r>
            <a:r>
              <a:rPr lang="en-US" dirty="0" smtClean="0"/>
              <a:t>denied</a:t>
            </a:r>
          </a:p>
          <a:p>
            <a:pPr marL="800100" lvl="1" indent="-342900" algn="just">
              <a:buFont typeface="+mj-lt"/>
              <a:buAutoNum type="arabicPeriod"/>
            </a:pPr>
            <a:r>
              <a:rPr lang="en-US" dirty="0" smtClean="0"/>
              <a:t>Several of these studies highlight various factors that influence claim denial/rejection</a:t>
            </a:r>
          </a:p>
          <a:p>
            <a:pPr marL="800100" lvl="1" indent="-342900" algn="just">
              <a:buFont typeface="+mj-lt"/>
              <a:buAutoNum type="arabicPeriod"/>
            </a:pPr>
            <a:r>
              <a:rPr lang="en-US" dirty="0" smtClean="0"/>
              <a:t>They also highlight shortcomings of rule based analytical approaches to solution</a:t>
            </a:r>
            <a:endParaRPr lang="en-US" dirty="0"/>
          </a:p>
          <a:p>
            <a:pPr marL="342900" marR="0" lvl="0" indent="-342900" algn="just">
              <a:spcBef>
                <a:spcPts val="0"/>
              </a:spcBef>
              <a:spcAft>
                <a:spcPts val="0"/>
              </a:spcAft>
              <a:buFont typeface="+mj-lt"/>
              <a:buAutoNum type="arabicPeriod"/>
            </a:pPr>
            <a:r>
              <a:rPr lang="en-US" dirty="0" smtClean="0">
                <a:solidFill>
                  <a:srgbClr val="242729"/>
                </a:solidFill>
                <a:highlight>
                  <a:srgbClr val="FFFFFF"/>
                </a:highlight>
                <a:ea typeface="Times New Roman" panose="02020603050405020304" pitchFamily="18" charset="0"/>
              </a:rPr>
              <a:t>Studies </a:t>
            </a:r>
            <a:r>
              <a:rPr lang="en-US" dirty="0">
                <a:solidFill>
                  <a:srgbClr val="242729"/>
                </a:solidFill>
                <a:highlight>
                  <a:srgbClr val="FFFFFF"/>
                </a:highlight>
                <a:ea typeface="Times New Roman" panose="02020603050405020304" pitchFamily="18" charset="0"/>
              </a:rPr>
              <a:t>around data preparation that are typical to this problem, for example, imbalanced class in </a:t>
            </a:r>
            <a:r>
              <a:rPr lang="en-US" dirty="0" smtClean="0">
                <a:solidFill>
                  <a:srgbClr val="242729"/>
                </a:solidFill>
                <a:highlight>
                  <a:srgbClr val="FFFFFF"/>
                </a:highlight>
                <a:ea typeface="Times New Roman" panose="02020603050405020304" pitchFamily="18" charset="0"/>
              </a:rPr>
              <a:t>data</a:t>
            </a:r>
          </a:p>
          <a:p>
            <a:pPr marL="800100" lvl="1" indent="-342900" algn="just">
              <a:buFont typeface="+mj-lt"/>
              <a:buAutoNum type="arabicPeriod"/>
            </a:pPr>
            <a:r>
              <a:rPr lang="en-US" dirty="0" smtClean="0">
                <a:solidFill>
                  <a:srgbClr val="242729"/>
                </a:solidFill>
                <a:highlight>
                  <a:srgbClr val="FFFFFF"/>
                </a:highlight>
                <a:ea typeface="Times New Roman" panose="02020603050405020304" pitchFamily="18" charset="0"/>
              </a:rPr>
              <a:t>Several Studies show how class imbalance characteristic of this kind of problem can be handled</a:t>
            </a:r>
          </a:p>
          <a:p>
            <a:pPr marL="800100" lvl="1" indent="-342900" algn="just">
              <a:buFont typeface="+mj-lt"/>
              <a:buAutoNum type="arabicPeriod"/>
            </a:pPr>
            <a:r>
              <a:rPr lang="en-US" dirty="0" smtClean="0">
                <a:solidFill>
                  <a:srgbClr val="242729"/>
                </a:solidFill>
                <a:highlight>
                  <a:srgbClr val="FFFFFF"/>
                </a:highlight>
                <a:ea typeface="Times New Roman" panose="02020603050405020304" pitchFamily="18" charset="0"/>
              </a:rPr>
              <a:t>Several Studies show how significant features can be identified to reduce dimensions</a:t>
            </a:r>
          </a:p>
          <a:p>
            <a:pPr marL="800100" lvl="1" indent="-342900" algn="just">
              <a:buFont typeface="+mj-lt"/>
              <a:buAutoNum type="arabicPeriod"/>
            </a:pPr>
            <a:r>
              <a:rPr lang="en-US" dirty="0" smtClean="0">
                <a:solidFill>
                  <a:srgbClr val="242729"/>
                </a:solidFill>
                <a:highlight>
                  <a:srgbClr val="FFFFFF"/>
                </a:highlight>
                <a:ea typeface="Times New Roman" panose="02020603050405020304" pitchFamily="18" charset="0"/>
              </a:rPr>
              <a:t>Several Studies show how to handle datasets where there are too many categorical attributes with many non-unique values characteristic of this kind of problem</a:t>
            </a:r>
          </a:p>
          <a:p>
            <a:pPr marL="342900" marR="0" lvl="0" indent="-342900" algn="just">
              <a:spcBef>
                <a:spcPts val="0"/>
              </a:spcBef>
              <a:spcAft>
                <a:spcPts val="0"/>
              </a:spcAft>
              <a:buFont typeface="+mj-lt"/>
              <a:buAutoNum type="arabicPeriod"/>
            </a:pPr>
            <a:r>
              <a:rPr lang="en-US" dirty="0"/>
              <a:t>Studies around ML models that are best suited for data typical to this problem, for example, models that work best with imbalanced data, more and more categorical values than numerical </a:t>
            </a:r>
            <a:r>
              <a:rPr lang="en-US" dirty="0" smtClean="0"/>
              <a:t>values</a:t>
            </a:r>
          </a:p>
          <a:p>
            <a:pPr marL="800100" lvl="1" indent="-342900" algn="just">
              <a:buFont typeface="+mj-lt"/>
              <a:buAutoNum type="arabicPeriod"/>
            </a:pPr>
            <a:r>
              <a:rPr lang="en-US" dirty="0" smtClean="0"/>
              <a:t>Several studies point out methods that can be more suitable for such kind of problems, e.g., Catboost which is specifically geared towards categorical features.</a:t>
            </a:r>
          </a:p>
          <a:p>
            <a:pPr marL="800100" lvl="1" indent="-342900" algn="just">
              <a:buFont typeface="+mj-lt"/>
              <a:buAutoNum type="arabicPeriod"/>
            </a:pPr>
            <a:r>
              <a:rPr lang="en-US" dirty="0" smtClean="0">
                <a:solidFill>
                  <a:srgbClr val="242729"/>
                </a:solidFill>
                <a:effectLst/>
                <a:ea typeface="Times New Roman" panose="02020603050405020304" pitchFamily="18" charset="0"/>
              </a:rPr>
              <a:t>Several Studies compare various methods  as applied to these problems</a:t>
            </a:r>
          </a:p>
          <a:p>
            <a:pPr marL="800100" lvl="1" indent="-342900" algn="just">
              <a:buFont typeface="+mj-lt"/>
              <a:buAutoNum type="arabicPeriod"/>
            </a:pPr>
            <a:r>
              <a:rPr lang="en-US" dirty="0" smtClean="0">
                <a:solidFill>
                  <a:srgbClr val="242729"/>
                </a:solidFill>
                <a:ea typeface="Times New Roman" panose="02020603050405020304" pitchFamily="18" charset="0"/>
              </a:rPr>
              <a:t>Several studies talk about modern tools like driverless AI of H2O, artificial neural networks that can be applied to get optimal results.</a:t>
            </a:r>
            <a:endParaRPr lang="en-US" dirty="0">
              <a:solidFill>
                <a:srgbClr val="242729"/>
              </a:solidFill>
              <a:effectLst/>
              <a:ea typeface="Times New Roman" panose="02020603050405020304" pitchFamily="18" charset="0"/>
            </a:endParaRPr>
          </a:p>
        </p:txBody>
      </p:sp>
    </p:spTree>
    <p:extLst>
      <p:ext uri="{BB962C8B-B14F-4D97-AF65-F5344CB8AC3E}">
        <p14:creationId xmlns:p14="http://schemas.microsoft.com/office/powerpoint/2010/main" val="27706435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Understanding of Machine Learning( Pipeline</a:t>
            </a:r>
            <a:r>
              <a:rPr lang="en-IN" dirty="0" smtClean="0"/>
              <a:t>)</a:t>
            </a:r>
            <a:endParaRPr lang="en-US" dirty="0"/>
          </a:p>
        </p:txBody>
      </p:sp>
      <p:sp>
        <p:nvSpPr>
          <p:cNvPr id="5" name="Line 10"/>
          <p:cNvSpPr>
            <a:spLocks noChangeShapeType="1"/>
          </p:cNvSpPr>
          <p:nvPr/>
        </p:nvSpPr>
        <p:spPr bwMode="auto">
          <a:xfrm flipV="1">
            <a:off x="6855218" y="2380237"/>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6" name="Line 10"/>
          <p:cNvSpPr>
            <a:spLocks noChangeShapeType="1"/>
          </p:cNvSpPr>
          <p:nvPr/>
        </p:nvSpPr>
        <p:spPr bwMode="auto">
          <a:xfrm flipV="1">
            <a:off x="4547617" y="2365635"/>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7" name="Line 10"/>
          <p:cNvSpPr>
            <a:spLocks noChangeShapeType="1"/>
          </p:cNvSpPr>
          <p:nvPr/>
        </p:nvSpPr>
        <p:spPr bwMode="auto">
          <a:xfrm flipV="1">
            <a:off x="1942755" y="2098452"/>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8" name="Line 10"/>
          <p:cNvSpPr>
            <a:spLocks noChangeShapeType="1"/>
          </p:cNvSpPr>
          <p:nvPr/>
        </p:nvSpPr>
        <p:spPr bwMode="auto">
          <a:xfrm>
            <a:off x="1180136" y="5633954"/>
            <a:ext cx="8627738" cy="1705"/>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9" name="Line 10"/>
          <p:cNvSpPr>
            <a:spLocks noChangeShapeType="1"/>
          </p:cNvSpPr>
          <p:nvPr/>
        </p:nvSpPr>
        <p:spPr bwMode="auto">
          <a:xfrm flipV="1">
            <a:off x="1180136" y="4359992"/>
            <a:ext cx="9851627" cy="60680"/>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10" name="Line 10"/>
          <p:cNvSpPr>
            <a:spLocks noChangeShapeType="1"/>
          </p:cNvSpPr>
          <p:nvPr/>
        </p:nvSpPr>
        <p:spPr bwMode="auto">
          <a:xfrm flipV="1">
            <a:off x="1175442" y="3235858"/>
            <a:ext cx="10606034" cy="44090"/>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12" name="Line 4"/>
          <p:cNvSpPr>
            <a:spLocks noChangeShapeType="1"/>
          </p:cNvSpPr>
          <p:nvPr/>
        </p:nvSpPr>
        <p:spPr bwMode="auto">
          <a:xfrm flipV="1">
            <a:off x="1172947" y="2519408"/>
            <a:ext cx="0" cy="3733800"/>
          </a:xfrm>
          <a:prstGeom prst="line">
            <a:avLst/>
          </a:prstGeom>
          <a:noFill/>
          <a:ln w="25400">
            <a:solidFill>
              <a:srgbClr val="00B050"/>
            </a:solidFill>
            <a:round/>
            <a:headEnd/>
            <a:tailEnd type="triangle" w="lg" len="lg"/>
          </a:ln>
          <a:extLst>
            <a:ext uri="{909E8E84-426E-40DD-AFC4-6F175D3DCCD1}">
              <a14:hiddenFill xmlns:a14="http://schemas.microsoft.com/office/drawing/2010/main">
                <a:noFill/>
              </a14:hiddenFill>
            </a:ext>
          </a:extLst>
        </p:spPr>
        <p:txBody>
          <a:bodyPr/>
          <a:lstStyle/>
          <a:p>
            <a:endParaRPr lang="en-IN">
              <a:solidFill>
                <a:srgbClr val="00B050"/>
              </a:solidFill>
            </a:endParaRPr>
          </a:p>
        </p:txBody>
      </p:sp>
      <p:sp>
        <p:nvSpPr>
          <p:cNvPr id="13" name="Line 5"/>
          <p:cNvSpPr>
            <a:spLocks noChangeShapeType="1"/>
          </p:cNvSpPr>
          <p:nvPr/>
        </p:nvSpPr>
        <p:spPr bwMode="auto">
          <a:xfrm flipV="1">
            <a:off x="1949529" y="6424432"/>
            <a:ext cx="7745802" cy="6909"/>
          </a:xfrm>
          <a:prstGeom prst="line">
            <a:avLst/>
          </a:prstGeom>
          <a:noFill/>
          <a:ln w="25400">
            <a:solidFill>
              <a:srgbClr val="00B050"/>
            </a:solidFill>
            <a:round/>
            <a:headEnd/>
            <a:tailEnd type="triangle" w="lg" len="lg"/>
          </a:ln>
          <a:extLst>
            <a:ext uri="{909E8E84-426E-40DD-AFC4-6F175D3DCCD1}">
              <a14:hiddenFill xmlns:a14="http://schemas.microsoft.com/office/drawing/2010/main">
                <a:noFill/>
              </a14:hiddenFill>
            </a:ext>
          </a:extLst>
        </p:spPr>
        <p:txBody>
          <a:bodyPr/>
          <a:lstStyle/>
          <a:p>
            <a:endParaRPr lang="en-IN">
              <a:solidFill>
                <a:srgbClr val="00B050"/>
              </a:solidFill>
            </a:endParaRPr>
          </a:p>
        </p:txBody>
      </p:sp>
      <p:sp>
        <p:nvSpPr>
          <p:cNvPr id="14" name="Text Box 6"/>
          <p:cNvSpPr txBox="1">
            <a:spLocks noChangeArrowheads="1"/>
          </p:cNvSpPr>
          <p:nvPr/>
        </p:nvSpPr>
        <p:spPr bwMode="auto">
          <a:xfrm>
            <a:off x="547472" y="2182858"/>
            <a:ext cx="1693862" cy="33655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sz="1600" b="1" dirty="0">
                <a:solidFill>
                  <a:srgbClr val="00B050"/>
                </a:solidFill>
                <a:latin typeface="Arial" panose="020B0604020202020204" pitchFamily="34" charset="0"/>
              </a:rPr>
              <a:t>Connectedness</a:t>
            </a:r>
          </a:p>
        </p:txBody>
      </p:sp>
      <p:sp>
        <p:nvSpPr>
          <p:cNvPr id="15" name="Text Box 7"/>
          <p:cNvSpPr txBox="1">
            <a:spLocks noChangeArrowheads="1"/>
          </p:cNvSpPr>
          <p:nvPr/>
        </p:nvSpPr>
        <p:spPr bwMode="auto">
          <a:xfrm>
            <a:off x="868148" y="6221457"/>
            <a:ext cx="993763" cy="338554"/>
          </a:xfrm>
          <a:prstGeom prst="rect">
            <a:avLst/>
          </a:prstGeom>
          <a:noFill/>
          <a:ln w="9525">
            <a:solidFill>
              <a:srgbClr val="000000"/>
            </a:solidFill>
            <a:miter lim="800000"/>
            <a:headEnd/>
            <a:tailEnd/>
          </a:ln>
          <a:effectLst>
            <a:prstShdw prst="shdw17" dist="17961" dir="2700000">
              <a:srgbClr val="006E99"/>
            </a:prstShdw>
          </a:effectLst>
          <a:extLst>
            <a:ext uri="{909E8E84-426E-40DD-AFC4-6F175D3DCCD1}">
              <a14:hiddenFill xmlns:a14="http://schemas.microsoft.com/office/drawing/2010/main">
                <a:solidFill>
                  <a:srgbClr val="FFFFFF"/>
                </a:solidFill>
              </a14:hiddenFill>
            </a:ext>
          </a:extLst>
        </p:spPr>
        <p:txBody>
          <a:bodyPr wrap="square">
            <a:spAutoFit/>
          </a:bodyPr>
          <a:lstStyle/>
          <a:p>
            <a:pPr algn="ctr"/>
            <a:r>
              <a:rPr lang="en-US" altLang="en-US" sz="1600" b="1" dirty="0">
                <a:solidFill>
                  <a:srgbClr val="00B050"/>
                </a:solidFill>
                <a:latin typeface="Arial" panose="020B0604020202020204" pitchFamily="34" charset="0"/>
              </a:rPr>
              <a:t>Data</a:t>
            </a:r>
          </a:p>
        </p:txBody>
      </p:sp>
      <p:sp>
        <p:nvSpPr>
          <p:cNvPr id="16" name="Text Box 8"/>
          <p:cNvSpPr txBox="1">
            <a:spLocks noChangeArrowheads="1"/>
          </p:cNvSpPr>
          <p:nvPr/>
        </p:nvSpPr>
        <p:spPr bwMode="auto">
          <a:xfrm>
            <a:off x="9851638" y="6221457"/>
            <a:ext cx="1616075" cy="33655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sz="1600" b="1" dirty="0">
                <a:solidFill>
                  <a:srgbClr val="00B050"/>
                </a:solidFill>
                <a:latin typeface="Arial" panose="020B0604020202020204" pitchFamily="34" charset="0"/>
              </a:rPr>
              <a:t>Understanding</a:t>
            </a:r>
          </a:p>
        </p:txBody>
      </p:sp>
      <p:sp>
        <p:nvSpPr>
          <p:cNvPr id="17" name="Rectangle 12"/>
          <p:cNvSpPr>
            <a:spLocks noChangeArrowheads="1"/>
          </p:cNvSpPr>
          <p:nvPr/>
        </p:nvSpPr>
        <p:spPr bwMode="auto">
          <a:xfrm>
            <a:off x="591729" y="1021500"/>
            <a:ext cx="10988042" cy="877163"/>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r>
              <a:rPr lang="en-IN" sz="1600" dirty="0"/>
              <a:t>Extracting Knowledge hidden in large volumes of data</a:t>
            </a:r>
          </a:p>
          <a:p>
            <a:r>
              <a:rPr lang="en-IN" sz="1600" dirty="0"/>
              <a:t>Identifying potentially useful and understandable data  - Which data set will give hidden pattern</a:t>
            </a:r>
          </a:p>
          <a:p>
            <a:pPr eaLnBrk="0" hangingPunct="0"/>
            <a:r>
              <a:rPr lang="en-US" altLang="en-US" sz="1900" dirty="0" smtClean="0">
                <a:solidFill>
                  <a:srgbClr val="C00000"/>
                </a:solidFill>
                <a:latin typeface="Century Gothic" panose="020B0502020202020204" pitchFamily="34" charset="0"/>
              </a:rPr>
              <a:t>KDD </a:t>
            </a:r>
            <a:r>
              <a:rPr lang="en-US" altLang="en-US" sz="1900" dirty="0">
                <a:solidFill>
                  <a:srgbClr val="C00000"/>
                </a:solidFill>
                <a:latin typeface="Century Gothic" panose="020B0502020202020204" pitchFamily="34" charset="0"/>
              </a:rPr>
              <a:t>– Knowledge Discovery in </a:t>
            </a:r>
            <a:r>
              <a:rPr lang="en-US" altLang="en-US" sz="1900" dirty="0" smtClean="0">
                <a:solidFill>
                  <a:srgbClr val="C00000"/>
                </a:solidFill>
                <a:latin typeface="Century Gothic" panose="020B0502020202020204" pitchFamily="34" charset="0"/>
              </a:rPr>
              <a:t>Database/Dataset</a:t>
            </a:r>
            <a:endParaRPr lang="en-GB" altLang="en-US" sz="1900" b="1" dirty="0">
              <a:solidFill>
                <a:srgbClr val="C00000"/>
              </a:solidFill>
              <a:latin typeface="Century Gothic" panose="020B0502020202020204" pitchFamily="34" charset="0"/>
            </a:endParaRPr>
          </a:p>
        </p:txBody>
      </p:sp>
      <p:sp>
        <p:nvSpPr>
          <p:cNvPr id="18" name="Text Box 14"/>
          <p:cNvSpPr txBox="1">
            <a:spLocks noChangeArrowheads="1"/>
          </p:cNvSpPr>
          <p:nvPr/>
        </p:nvSpPr>
        <p:spPr bwMode="auto">
          <a:xfrm>
            <a:off x="4239871" y="3648962"/>
            <a:ext cx="1521570" cy="384721"/>
          </a:xfrm>
          <a:prstGeom prst="rect">
            <a:avLst/>
          </a:prstGeom>
          <a:solidFill>
            <a:schemeClr val="accent2">
              <a:lumMod val="20000"/>
              <a:lumOff val="80000"/>
            </a:schemeClr>
          </a:solidFill>
          <a:ln>
            <a:solidFill>
              <a:schemeClr val="bg1"/>
            </a:solidFill>
            <a:headEnd/>
            <a:tailEnd/>
          </a:ln>
          <a:extLst/>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Knowledge</a:t>
            </a:r>
          </a:p>
        </p:txBody>
      </p:sp>
      <p:sp>
        <p:nvSpPr>
          <p:cNvPr id="19" name="Text Box 15"/>
          <p:cNvSpPr txBox="1">
            <a:spLocks noChangeArrowheads="1"/>
          </p:cNvSpPr>
          <p:nvPr/>
        </p:nvSpPr>
        <p:spPr bwMode="auto">
          <a:xfrm>
            <a:off x="5765271" y="2577679"/>
            <a:ext cx="1114408" cy="384721"/>
          </a:xfrm>
          <a:prstGeom prst="rect">
            <a:avLst/>
          </a:prstGeom>
          <a:solidFill>
            <a:schemeClr val="accent2">
              <a:lumMod val="20000"/>
              <a:lumOff val="80000"/>
            </a:schemeClr>
          </a:solidFill>
          <a:ln>
            <a:solidFill>
              <a:schemeClr val="bg1"/>
            </a:solidFill>
            <a:headEnd/>
            <a:tailEnd/>
          </a:ln>
          <a:extLst/>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Wisdom</a:t>
            </a:r>
          </a:p>
        </p:txBody>
      </p:sp>
      <p:sp>
        <p:nvSpPr>
          <p:cNvPr id="20" name="Text Box 16"/>
          <p:cNvSpPr txBox="1">
            <a:spLocks noChangeArrowheads="1"/>
          </p:cNvSpPr>
          <p:nvPr/>
        </p:nvSpPr>
        <p:spPr bwMode="auto">
          <a:xfrm>
            <a:off x="2964541" y="5370233"/>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Relations</a:t>
            </a:r>
          </a:p>
        </p:txBody>
      </p:sp>
      <p:sp>
        <p:nvSpPr>
          <p:cNvPr id="21" name="Text Box 17"/>
          <p:cNvSpPr txBox="1">
            <a:spLocks noChangeArrowheads="1"/>
          </p:cNvSpPr>
          <p:nvPr/>
        </p:nvSpPr>
        <p:spPr bwMode="auto">
          <a:xfrm>
            <a:off x="4458609" y="4130563"/>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Pattern</a:t>
            </a:r>
          </a:p>
        </p:txBody>
      </p:sp>
      <p:sp>
        <p:nvSpPr>
          <p:cNvPr id="22" name="Text Box 18"/>
          <p:cNvSpPr txBox="1">
            <a:spLocks noChangeArrowheads="1"/>
          </p:cNvSpPr>
          <p:nvPr/>
        </p:nvSpPr>
        <p:spPr bwMode="auto">
          <a:xfrm>
            <a:off x="5975331" y="3012179"/>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Principles</a:t>
            </a:r>
          </a:p>
        </p:txBody>
      </p:sp>
      <p:sp>
        <p:nvSpPr>
          <p:cNvPr id="23" name="Slide Number Placeholder 3"/>
          <p:cNvSpPr txBox="1">
            <a:spLocks/>
          </p:cNvSpPr>
          <p:nvPr/>
        </p:nvSpPr>
        <p:spPr>
          <a:xfrm>
            <a:off x="9943710" y="6480298"/>
            <a:ext cx="21336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4E03FB4-119D-41BA-A2CD-F659A8045638}" type="slidenum">
              <a:rPr lang="en-IN" smtClean="0"/>
              <a:pPr/>
              <a:t>9</a:t>
            </a:fld>
            <a:endParaRPr lang="en-IN" dirty="0"/>
          </a:p>
        </p:txBody>
      </p:sp>
      <p:sp>
        <p:nvSpPr>
          <p:cNvPr id="24" name="Rectangle 23"/>
          <p:cNvSpPr/>
          <p:nvPr/>
        </p:nvSpPr>
        <p:spPr>
          <a:xfrm>
            <a:off x="547472" y="914400"/>
            <a:ext cx="11234004" cy="571499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p:cNvSpPr txBox="1"/>
          <p:nvPr/>
        </p:nvSpPr>
        <p:spPr>
          <a:xfrm>
            <a:off x="757436" y="5322746"/>
            <a:ext cx="2224756" cy="307777"/>
          </a:xfrm>
          <a:prstGeom prst="rect">
            <a:avLst/>
          </a:prstGeom>
          <a:noFill/>
        </p:spPr>
        <p:txBody>
          <a:bodyPr wrap="square" rtlCol="0">
            <a:spAutoFit/>
          </a:bodyPr>
          <a:lstStyle/>
          <a:p>
            <a:pPr algn="ctr"/>
            <a:r>
              <a:rPr lang="en-IN" sz="1400" b="1" dirty="0" smtClean="0">
                <a:solidFill>
                  <a:schemeClr val="bg1">
                    <a:lumMod val="50000"/>
                  </a:schemeClr>
                </a:solidFill>
                <a:latin typeface="Century Gothic" panose="020B0502020202020204" pitchFamily="34" charset="0"/>
              </a:rPr>
              <a:t>KDD Analysis</a:t>
            </a:r>
            <a:endParaRPr lang="en-IN" b="1" dirty="0">
              <a:solidFill>
                <a:schemeClr val="bg1">
                  <a:lumMod val="50000"/>
                </a:schemeClr>
              </a:solidFill>
              <a:latin typeface="Century Gothic" panose="020B0502020202020204" pitchFamily="34" charset="0"/>
            </a:endParaRPr>
          </a:p>
        </p:txBody>
      </p:sp>
      <p:sp>
        <p:nvSpPr>
          <p:cNvPr id="26" name="TextBox 25"/>
          <p:cNvSpPr txBox="1"/>
          <p:nvPr/>
        </p:nvSpPr>
        <p:spPr>
          <a:xfrm>
            <a:off x="3628853" y="3004715"/>
            <a:ext cx="2063455" cy="307777"/>
          </a:xfrm>
          <a:prstGeom prst="rect">
            <a:avLst/>
          </a:prstGeom>
          <a:noFill/>
        </p:spPr>
        <p:txBody>
          <a:bodyPr wrap="square" rtlCol="0">
            <a:spAutoFit/>
          </a:bodyPr>
          <a:lstStyle/>
          <a:p>
            <a:pPr algn="ctr"/>
            <a:r>
              <a:rPr lang="en-IN" sz="1400" b="1" dirty="0">
                <a:solidFill>
                  <a:schemeClr val="bg1">
                    <a:lumMod val="50000"/>
                  </a:schemeClr>
                </a:solidFill>
                <a:latin typeface="Century Gothic" panose="020B0502020202020204" pitchFamily="34" charset="0"/>
              </a:rPr>
              <a:t>KDD Analysis</a:t>
            </a:r>
          </a:p>
        </p:txBody>
      </p:sp>
      <p:grpSp>
        <p:nvGrpSpPr>
          <p:cNvPr id="27" name="Group 26"/>
          <p:cNvGrpSpPr/>
          <p:nvPr/>
        </p:nvGrpSpPr>
        <p:grpSpPr>
          <a:xfrm>
            <a:off x="6821293" y="1711587"/>
            <a:ext cx="764697" cy="672911"/>
            <a:chOff x="6843206" y="2216855"/>
            <a:chExt cx="764697" cy="672911"/>
          </a:xfrm>
        </p:grpSpPr>
        <p:pic>
          <p:nvPicPr>
            <p:cNvPr id="28" name="Image 102" descr="imagvve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24893" y="2216855"/>
              <a:ext cx="570183" cy="444473"/>
            </a:xfrm>
            <a:prstGeom prst="rect">
              <a:avLst/>
            </a:prstGeom>
          </p:spPr>
        </p:pic>
        <p:sp>
          <p:nvSpPr>
            <p:cNvPr id="29" name="TextBox 28"/>
            <p:cNvSpPr txBox="1"/>
            <p:nvPr/>
          </p:nvSpPr>
          <p:spPr>
            <a:xfrm>
              <a:off x="6843206" y="2520434"/>
              <a:ext cx="764697" cy="369332"/>
            </a:xfrm>
            <a:prstGeom prst="rect">
              <a:avLst/>
            </a:prstGeom>
            <a:noFill/>
          </p:spPr>
          <p:txBody>
            <a:bodyPr wrap="none" rtlCol="0">
              <a:spAutoFit/>
            </a:bodyPr>
            <a:lstStyle/>
            <a:p>
              <a:r>
                <a:rPr lang="en-IN" dirty="0"/>
                <a:t>Target</a:t>
              </a:r>
            </a:p>
          </p:txBody>
        </p:sp>
      </p:grpSp>
      <p:sp>
        <p:nvSpPr>
          <p:cNvPr id="30" name="Oval 29"/>
          <p:cNvSpPr/>
          <p:nvPr/>
        </p:nvSpPr>
        <p:spPr>
          <a:xfrm>
            <a:off x="7051799" y="5220363"/>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600" b="1" dirty="0">
              <a:solidFill>
                <a:schemeClr val="tx1"/>
              </a:solidFill>
            </a:endParaRPr>
          </a:p>
          <a:p>
            <a:pPr algn="ctr"/>
            <a:r>
              <a:rPr lang="en-IN" sz="1600" b="1" dirty="0">
                <a:solidFill>
                  <a:schemeClr val="tx1"/>
                </a:solidFill>
              </a:rPr>
              <a:t>What has happened</a:t>
            </a:r>
          </a:p>
          <a:p>
            <a:pPr algn="ctr"/>
            <a:endParaRPr lang="en-IN" sz="1600" b="1" dirty="0">
              <a:solidFill>
                <a:schemeClr val="tx1"/>
              </a:solidFill>
            </a:endParaRPr>
          </a:p>
        </p:txBody>
      </p:sp>
      <p:sp>
        <p:nvSpPr>
          <p:cNvPr id="31" name="Oval 30"/>
          <p:cNvSpPr/>
          <p:nvPr/>
        </p:nvSpPr>
        <p:spPr>
          <a:xfrm>
            <a:off x="8536503" y="3980693"/>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rPr>
              <a:t>What could </a:t>
            </a:r>
            <a:r>
              <a:rPr lang="en-IN" sz="1600" b="1" dirty="0" smtClean="0">
                <a:solidFill>
                  <a:schemeClr val="tx1"/>
                </a:solidFill>
              </a:rPr>
              <a:t>happen</a:t>
            </a:r>
            <a:endParaRPr lang="en-IN" sz="1600" b="1" dirty="0">
              <a:solidFill>
                <a:schemeClr val="tx1"/>
              </a:solidFill>
            </a:endParaRPr>
          </a:p>
        </p:txBody>
      </p:sp>
      <p:sp>
        <p:nvSpPr>
          <p:cNvPr id="32" name="Oval 31"/>
          <p:cNvSpPr/>
          <p:nvPr/>
        </p:nvSpPr>
        <p:spPr>
          <a:xfrm>
            <a:off x="9933072" y="2862309"/>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rPr>
              <a:t>What Should </a:t>
            </a:r>
            <a:r>
              <a:rPr lang="en-IN" sz="1600" b="1" dirty="0" smtClean="0">
                <a:solidFill>
                  <a:schemeClr val="tx1"/>
                </a:solidFill>
              </a:rPr>
              <a:t>be done</a:t>
            </a:r>
            <a:endParaRPr lang="en-IN" sz="1600" b="1" dirty="0">
              <a:solidFill>
                <a:schemeClr val="tx1"/>
              </a:solidFill>
            </a:endParaRPr>
          </a:p>
        </p:txBody>
      </p:sp>
      <p:sp>
        <p:nvSpPr>
          <p:cNvPr id="33" name="TextBox 32"/>
          <p:cNvSpPr txBox="1"/>
          <p:nvPr/>
        </p:nvSpPr>
        <p:spPr>
          <a:xfrm>
            <a:off x="4790101" y="5308678"/>
            <a:ext cx="142439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Descriptive</a:t>
            </a:r>
          </a:p>
          <a:p>
            <a:pPr algn="ctr"/>
            <a:r>
              <a:rPr lang="en-IN" b="1" dirty="0">
                <a:solidFill>
                  <a:srgbClr val="002060"/>
                </a:solidFill>
                <a:latin typeface="Century Gothic" panose="020B0502020202020204" pitchFamily="34" charset="0"/>
              </a:rPr>
              <a:t>Analysis</a:t>
            </a:r>
          </a:p>
        </p:txBody>
      </p:sp>
      <p:sp>
        <p:nvSpPr>
          <p:cNvPr id="34" name="TextBox 33"/>
          <p:cNvSpPr txBox="1"/>
          <p:nvPr/>
        </p:nvSpPr>
        <p:spPr>
          <a:xfrm>
            <a:off x="6267208" y="4069008"/>
            <a:ext cx="142439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Predictive</a:t>
            </a:r>
          </a:p>
          <a:p>
            <a:pPr algn="ctr"/>
            <a:r>
              <a:rPr lang="en-IN" b="1" dirty="0">
                <a:solidFill>
                  <a:srgbClr val="002060"/>
                </a:solidFill>
                <a:latin typeface="Century Gothic" panose="020B0502020202020204" pitchFamily="34" charset="0"/>
              </a:rPr>
              <a:t>Analysis</a:t>
            </a:r>
          </a:p>
        </p:txBody>
      </p:sp>
      <p:sp>
        <p:nvSpPr>
          <p:cNvPr id="35" name="TextBox 34"/>
          <p:cNvSpPr txBox="1"/>
          <p:nvPr/>
        </p:nvSpPr>
        <p:spPr>
          <a:xfrm>
            <a:off x="7674525" y="2950624"/>
            <a:ext cx="158896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Prescriptive</a:t>
            </a:r>
          </a:p>
          <a:p>
            <a:pPr algn="ctr"/>
            <a:r>
              <a:rPr lang="en-IN" b="1" dirty="0">
                <a:solidFill>
                  <a:srgbClr val="002060"/>
                </a:solidFill>
                <a:latin typeface="Century Gothic" panose="020B0502020202020204" pitchFamily="34" charset="0"/>
              </a:rPr>
              <a:t>Analysis</a:t>
            </a:r>
          </a:p>
        </p:txBody>
      </p:sp>
      <p:sp>
        <p:nvSpPr>
          <p:cNvPr id="36" name="Rectangle 35"/>
          <p:cNvSpPr/>
          <p:nvPr/>
        </p:nvSpPr>
        <p:spPr>
          <a:xfrm>
            <a:off x="1003365" y="4114510"/>
            <a:ext cx="3324850" cy="307777"/>
          </a:xfrm>
          <a:prstGeom prst="rect">
            <a:avLst/>
          </a:prstGeom>
        </p:spPr>
        <p:txBody>
          <a:bodyPr wrap="square">
            <a:spAutoFit/>
          </a:bodyPr>
          <a:lstStyle/>
          <a:p>
            <a:pPr algn="ctr"/>
            <a:r>
              <a:rPr lang="en-IN" sz="1400" b="1" dirty="0">
                <a:solidFill>
                  <a:schemeClr val="bg1">
                    <a:lumMod val="50000"/>
                  </a:schemeClr>
                </a:solidFill>
                <a:latin typeface="Century Gothic" panose="020B0502020202020204" pitchFamily="34" charset="0"/>
              </a:rPr>
              <a:t>KDD &amp; Data </a:t>
            </a:r>
            <a:r>
              <a:rPr lang="en-IN" sz="1400" b="1" dirty="0" smtClean="0">
                <a:solidFill>
                  <a:schemeClr val="bg1">
                    <a:lumMod val="50000"/>
                  </a:schemeClr>
                </a:solidFill>
                <a:latin typeface="Century Gothic" panose="020B0502020202020204" pitchFamily="34" charset="0"/>
              </a:rPr>
              <a:t>Mining Analysis</a:t>
            </a:r>
            <a:endParaRPr lang="en-US" sz="1400" dirty="0">
              <a:solidFill>
                <a:schemeClr val="bg1">
                  <a:lumMod val="50000"/>
                </a:schemeClr>
              </a:solidFill>
              <a:latin typeface="Century Gothic" panose="020B0502020202020204" pitchFamily="34" charset="0"/>
            </a:endParaRPr>
          </a:p>
        </p:txBody>
      </p:sp>
      <p:sp>
        <p:nvSpPr>
          <p:cNvPr id="37" name="Text Box 13"/>
          <p:cNvSpPr txBox="1">
            <a:spLocks noChangeArrowheads="1"/>
          </p:cNvSpPr>
          <p:nvPr/>
        </p:nvSpPr>
        <p:spPr bwMode="auto">
          <a:xfrm>
            <a:off x="2661054" y="4917468"/>
            <a:ext cx="1524776" cy="384721"/>
          </a:xfrm>
          <a:prstGeom prst="rect">
            <a:avLst/>
          </a:prstGeom>
          <a:solidFill>
            <a:schemeClr val="accent2">
              <a:lumMod val="20000"/>
              <a:lumOff val="80000"/>
            </a:schemeClr>
          </a:solidFill>
          <a:ln>
            <a:solidFill>
              <a:schemeClr val="bg1"/>
            </a:solidFill>
          </a:ln>
          <a:extLst/>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Information</a:t>
            </a:r>
          </a:p>
        </p:txBody>
      </p:sp>
    </p:spTree>
    <p:extLst>
      <p:ext uri="{BB962C8B-B14F-4D97-AF65-F5344CB8AC3E}">
        <p14:creationId xmlns:p14="http://schemas.microsoft.com/office/powerpoint/2010/main" val="249584349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5610</TotalTime>
  <Words>4253</Words>
  <Application>Microsoft Office PowerPoint</Application>
  <PresentationFormat>Widescreen</PresentationFormat>
  <Paragraphs>455</Paragraphs>
  <Slides>28</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28</vt:i4>
      </vt:variant>
    </vt:vector>
  </HeadingPairs>
  <TitlesOfParts>
    <vt:vector size="39" baseType="lpstr">
      <vt:lpstr>&amp;quot</vt:lpstr>
      <vt:lpstr>Arial</vt:lpstr>
      <vt:lpstr>Calibri</vt:lpstr>
      <vt:lpstr>Calibri Light</vt:lpstr>
      <vt:lpstr>Century Gothic</vt:lpstr>
      <vt:lpstr>Garamond</vt:lpstr>
      <vt:lpstr>Helvetica</vt:lpstr>
      <vt:lpstr>Helvetica Light</vt:lpstr>
      <vt:lpstr>Times New Roman</vt:lpstr>
      <vt:lpstr>Wingdings 3</vt:lpstr>
      <vt:lpstr>Office Theme</vt:lpstr>
      <vt:lpstr>Domain #4 Capstone Project Healthcare claim analytics - denial Claim Prediction </vt:lpstr>
      <vt:lpstr>Acknowledgements</vt:lpstr>
      <vt:lpstr>Table of Contents</vt:lpstr>
      <vt:lpstr>Problem Statement</vt:lpstr>
      <vt:lpstr>Objective</vt:lpstr>
      <vt:lpstr>Medical Claims Process</vt:lpstr>
      <vt:lpstr>Business Benefits</vt:lpstr>
      <vt:lpstr>Previous Work</vt:lpstr>
      <vt:lpstr>Understanding of Machine Learning( Pipeline)</vt:lpstr>
      <vt:lpstr>ML Steps</vt:lpstr>
      <vt:lpstr>Detailed Plan of work</vt:lpstr>
      <vt:lpstr>Project Resources </vt:lpstr>
      <vt:lpstr>Potential Data Challenges and Risks</vt:lpstr>
      <vt:lpstr>Preprocessing: Data Observations</vt:lpstr>
      <vt:lpstr>Preprocessing: Data Preparation</vt:lpstr>
      <vt:lpstr>Machine Learning Modelling &amp; Techniques Applied</vt:lpstr>
      <vt:lpstr>Metrics</vt:lpstr>
      <vt:lpstr>F1 Scores</vt:lpstr>
      <vt:lpstr>Interpretation</vt:lpstr>
      <vt:lpstr>Conclusions / Recommendations</vt:lpstr>
      <vt:lpstr>Conclusions / Recommendations</vt:lpstr>
      <vt:lpstr>Future Work &amp; Extension or Scope of improvements</vt:lpstr>
      <vt:lpstr>Thank You!</vt:lpstr>
      <vt:lpstr>Preprocessing: Data Preparation</vt:lpstr>
      <vt:lpstr>Preprocessing: Data Preparation</vt:lpstr>
      <vt:lpstr>Preprocessing: Data Preparation</vt:lpstr>
      <vt:lpstr>Preprocessing: Data Preparation</vt:lpstr>
      <vt:lpstr>Preprocessing: Data Preparation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Windows User</cp:lastModifiedBy>
  <cp:revision>320</cp:revision>
  <dcterms:created xsi:type="dcterms:W3CDTF">2018-10-16T06:13:57Z</dcterms:created>
  <dcterms:modified xsi:type="dcterms:W3CDTF">2020-09-29T15:14:33Z</dcterms:modified>
</cp:coreProperties>
</file>

<file path=docProps/thumbnail.jpeg>
</file>